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4"/>
  </p:notesMasterIdLst>
  <p:sldIdLst>
    <p:sldId id="263" r:id="rId2"/>
    <p:sldId id="265" r:id="rId3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昌代 内木" initials="昌代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B50"/>
    <a:srgbClr val="001C50"/>
    <a:srgbClr val="FF9933"/>
    <a:srgbClr val="41719C"/>
    <a:srgbClr val="FFFFE5"/>
    <a:srgbClr val="FFFFCC"/>
    <a:srgbClr val="FFFF99"/>
    <a:srgbClr val="0033CC"/>
    <a:srgbClr val="AC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1" autoAdjust="0"/>
    <p:restoredTop sz="94689" autoAdjust="0"/>
  </p:normalViewPr>
  <p:slideViewPr>
    <p:cSldViewPr snapToGrid="0">
      <p:cViewPr>
        <p:scale>
          <a:sx n="100" d="100"/>
          <a:sy n="100" d="100"/>
        </p:scale>
        <p:origin x="-1140" y="22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787" cy="498693"/>
          </a:xfrm>
          <a:prstGeom prst="rect">
            <a:avLst/>
          </a:prstGeom>
        </p:spPr>
        <p:txBody>
          <a:bodyPr vert="horz" lIns="92203" tIns="46103" rIns="92203" bIns="461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2203" tIns="46103" rIns="92203" bIns="46103" rtlCol="0"/>
          <a:lstStyle>
            <a:lvl1pPr algn="r">
              <a:defRPr sz="1200"/>
            </a:lvl1pPr>
          </a:lstStyle>
          <a:p>
            <a:fld id="{A9DC0009-30DC-4BB9-B5DC-F5FBEEE967ED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1425"/>
            <a:ext cx="2320925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3" tIns="46103" rIns="92203" bIns="461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2203" tIns="46103" rIns="92203" bIns="461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9"/>
            <a:ext cx="2949787" cy="498692"/>
          </a:xfrm>
          <a:prstGeom prst="rect">
            <a:avLst/>
          </a:prstGeom>
        </p:spPr>
        <p:txBody>
          <a:bodyPr vert="horz" lIns="92203" tIns="46103" rIns="92203" bIns="461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8692"/>
          </a:xfrm>
          <a:prstGeom prst="rect">
            <a:avLst/>
          </a:prstGeom>
        </p:spPr>
        <p:txBody>
          <a:bodyPr vert="horz" lIns="92203" tIns="46103" rIns="92203" bIns="46103" rtlCol="0" anchor="b"/>
          <a:lstStyle>
            <a:lvl1pPr algn="r">
              <a:defRPr sz="1200"/>
            </a:lvl1pPr>
          </a:lstStyle>
          <a:p>
            <a:fld id="{A3A24A4C-334E-49BC-BD1E-4D17E0ACAE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02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24A4C-334E-49BC-BD1E-4D17E0ACAE9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504244"/>
            <a:ext cx="5143500" cy="3448756"/>
          </a:xfrm>
        </p:spPr>
        <p:txBody>
          <a:bodyPr anchor="b"/>
          <a:lstStyle>
            <a:lvl1pPr algn="ctr">
              <a:defRPr sz="3038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51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35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396699"/>
            <a:ext cx="1478756" cy="85187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396699"/>
            <a:ext cx="4350544" cy="85187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74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9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6365523"/>
            <a:ext cx="5915025" cy="1967442"/>
          </a:xfrm>
        </p:spPr>
        <p:txBody>
          <a:bodyPr anchor="t"/>
          <a:lstStyle>
            <a:lvl1pPr>
              <a:defRPr sz="225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198586"/>
            <a:ext cx="5915025" cy="216693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36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0136"/>
            <a:ext cx="2914650" cy="6285265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0136"/>
            <a:ext cx="2914650" cy="6285265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96699"/>
            <a:ext cx="5915025" cy="1651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5" y="2217385"/>
            <a:ext cx="2900363" cy="9241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15" y="3141487"/>
            <a:ext cx="2900363" cy="57739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1686" y="2217385"/>
            <a:ext cx="2901255" cy="9241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686" y="3141487"/>
            <a:ext cx="2901255" cy="57739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77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1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20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990601"/>
            <a:ext cx="2257425" cy="1676224"/>
          </a:xfrm>
        </p:spPr>
        <p:txBody>
          <a:bodyPr anchor="b"/>
          <a:lstStyle>
            <a:lvl1pPr>
              <a:defRPr sz="1125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748" y="990600"/>
            <a:ext cx="3544193" cy="79248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916" y="2666825"/>
            <a:ext cx="2257425" cy="6248576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43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105" y="6934200"/>
            <a:ext cx="4037112" cy="818622"/>
          </a:xfrm>
        </p:spPr>
        <p:txBody>
          <a:bodyPr anchor="b"/>
          <a:lstStyle>
            <a:lvl1pPr>
              <a:defRPr sz="1125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9105" y="990601"/>
            <a:ext cx="4037112" cy="58381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9105" y="7752822"/>
            <a:ext cx="4037112" cy="116257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59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96699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0136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5"/>
            <a:ext cx="18430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29AC7-B936-4794-9564-BF84DDCF4F93}" type="datetimeFigureOut">
              <a:rPr kumimoji="1" lang="ja-JP" altLang="en-US" smtClean="0"/>
              <a:pPr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4613" y="9181395"/>
            <a:ext cx="16287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3425" y="9181395"/>
            <a:ext cx="18430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07C11-3206-4AB0-A7FB-553BA44DB6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80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514350" rtl="0" eaLnBrk="1" latinLnBrk="0" hangingPunct="1"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波線 5">
            <a:extLst>
              <a:ext uri="{FF2B5EF4-FFF2-40B4-BE49-F238E27FC236}">
                <a16:creationId xmlns="" xmlns:a16="http://schemas.microsoft.com/office/drawing/2014/main" id="{24163D4D-6EB7-4D73-B118-A3DB101D0709}"/>
              </a:ext>
            </a:extLst>
          </p:cNvPr>
          <p:cNvSpPr/>
          <p:nvPr/>
        </p:nvSpPr>
        <p:spPr>
          <a:xfrm>
            <a:off x="3073" y="1620261"/>
            <a:ext cx="6850800" cy="7792871"/>
          </a:xfrm>
          <a:prstGeom prst="wave">
            <a:avLst>
              <a:gd name="adj1" fmla="val 2342"/>
              <a:gd name="adj2" fmla="val 0"/>
            </a:avLst>
          </a:prstGeom>
          <a:solidFill>
            <a:schemeClr val="bg1"/>
          </a:solidFill>
          <a:ln w="22225"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2</a:t>
            </a:r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="" xmlns:a16="http://schemas.microsoft.com/office/drawing/2014/main" id="{D479B14E-6F60-4AC9-97B3-C9A32D7A2BC8}"/>
              </a:ext>
            </a:extLst>
          </p:cNvPr>
          <p:cNvSpPr/>
          <p:nvPr/>
        </p:nvSpPr>
        <p:spPr>
          <a:xfrm>
            <a:off x="1026034" y="2905468"/>
            <a:ext cx="2691272" cy="899720"/>
          </a:xfrm>
          <a:prstGeom prst="rect">
            <a:avLst/>
          </a:prstGeom>
          <a:solidFill>
            <a:srgbClr val="FFFFE5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05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講義内容</a:t>
            </a:r>
            <a:r>
              <a:rPr lang="en-US" altLang="ja-JP" sz="1050" b="1" dirty="0">
                <a:solidFill>
                  <a:schemeClr val="tx1"/>
                </a:solidFill>
              </a:rPr>
              <a:t>】</a:t>
            </a:r>
            <a:endParaRPr lang="en-US" altLang="ja-JP" sz="1050" b="1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</a:t>
            </a:r>
            <a:r>
              <a:rPr lang="ja-JP" altLang="ja-JP" sz="1050" dirty="0" smtClean="0">
                <a:solidFill>
                  <a:schemeClr val="tx1"/>
                </a:solidFill>
              </a:rPr>
              <a:t>基本的</a:t>
            </a:r>
            <a:r>
              <a:rPr lang="ja-JP" altLang="ja-JP" sz="1050" dirty="0">
                <a:solidFill>
                  <a:schemeClr val="tx1"/>
                </a:solidFill>
              </a:rPr>
              <a:t>な理論説明に併せて、事業企画の作成などの演習を適宜行い、自由な解釈や意見交換を挟みながら知識の定着と実務</a:t>
            </a:r>
            <a:r>
              <a:rPr lang="ja-JP" altLang="ja-JP" sz="1050">
                <a:solidFill>
                  <a:schemeClr val="tx1"/>
                </a:solidFill>
              </a:rPr>
              <a:t>へ</a:t>
            </a:r>
            <a:r>
              <a:rPr lang="ja-JP" altLang="ja-JP" sz="1050" smtClean="0">
                <a:solidFill>
                  <a:schemeClr val="tx1"/>
                </a:solidFill>
              </a:rPr>
              <a:t>の</a:t>
            </a:r>
            <a:r>
              <a:rPr lang="ja-JP" altLang="en-US" sz="1050" smtClean="0">
                <a:solidFill>
                  <a:schemeClr val="tx1"/>
                </a:solidFill>
              </a:rPr>
              <a:t>応用化</a:t>
            </a:r>
            <a:r>
              <a:rPr lang="ja-JP" altLang="ja-JP" sz="1050" smtClean="0">
                <a:solidFill>
                  <a:schemeClr val="tx1"/>
                </a:solidFill>
              </a:rPr>
              <a:t>を</a:t>
            </a:r>
            <a:r>
              <a:rPr lang="ja-JP" altLang="ja-JP" sz="1050" dirty="0">
                <a:solidFill>
                  <a:schemeClr val="tx1"/>
                </a:solidFill>
              </a:rPr>
              <a:t>図ります</a:t>
            </a:r>
            <a:r>
              <a:rPr lang="ja-JP" altLang="ja-JP" sz="1200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="" xmlns:a16="http://schemas.microsoft.com/office/drawing/2014/main" id="{F8E28B6A-1C16-496A-BB9A-BFAE7AADFAE7}"/>
              </a:ext>
            </a:extLst>
          </p:cNvPr>
          <p:cNvSpPr/>
          <p:nvPr/>
        </p:nvSpPr>
        <p:spPr>
          <a:xfrm>
            <a:off x="1057166" y="3889046"/>
            <a:ext cx="2650615" cy="1227378"/>
          </a:xfrm>
          <a:prstGeom prst="rect">
            <a:avLst/>
          </a:prstGeom>
          <a:solidFill>
            <a:srgbClr val="FFFFE5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05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講義内容</a:t>
            </a:r>
            <a:r>
              <a:rPr lang="en-US" altLang="ja-JP" sz="1050" b="1" dirty="0" smtClean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</a:t>
            </a:r>
            <a:r>
              <a:rPr lang="ja-JP" altLang="ja-JP" sz="1050" dirty="0" smtClean="0">
                <a:solidFill>
                  <a:schemeClr val="tx1"/>
                </a:solidFill>
              </a:rPr>
              <a:t>事業</a:t>
            </a:r>
            <a:r>
              <a:rPr lang="ja-JP" altLang="ja-JP" sz="1050" dirty="0">
                <a:solidFill>
                  <a:schemeClr val="tx1"/>
                </a:solidFill>
              </a:rPr>
              <a:t>戦略プラニングのためのグループワーク（演習）が中心になります。グループ毎に戦略策定やコンセプト設定を行い、それを実現するためのプランを策定し、発表してもらいます。チーム・ビルディングやリーダーシップの学習機会となり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2604C0A1-AD90-4B2C-81B8-A8A9AEC2CA1B}"/>
              </a:ext>
            </a:extLst>
          </p:cNvPr>
          <p:cNvSpPr txBox="1"/>
          <p:nvPr/>
        </p:nvSpPr>
        <p:spPr>
          <a:xfrm>
            <a:off x="0" y="7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中核</a:t>
            </a:r>
            <a:r>
              <a:rPr kumimoji="1"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人材育成講座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21C16BB4-256B-470B-9031-A94B96F54981}"/>
              </a:ext>
            </a:extLst>
          </p:cNvPr>
          <p:cNvSpPr txBox="1"/>
          <p:nvPr/>
        </p:nvSpPr>
        <p:spPr>
          <a:xfrm>
            <a:off x="1" y="543043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itchFamily="50" charset="-128"/>
              </a:rPr>
              <a:t>事業戦略プランニング講座</a:t>
            </a:r>
            <a:endParaRPr kumimoji="1" lang="en-US" altLang="ja-JP" sz="4000" dirty="0" smtClean="0">
              <a:ln w="10160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itchFamily="50" charset="-128"/>
            </a:endParaRPr>
          </a:p>
          <a:p>
            <a:pPr algn="ctr"/>
            <a:r>
              <a:rPr kumimoji="1" lang="ja-JP" altLang="en-US" sz="220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itchFamily="50" charset="-128"/>
              </a:rPr>
              <a:t>～</a:t>
            </a:r>
            <a:r>
              <a:rPr kumimoji="1" lang="ja-JP" altLang="en-US" sz="220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itchFamily="50" charset="-128"/>
              </a:rPr>
              <a:t>これなら</a:t>
            </a:r>
            <a:r>
              <a:rPr kumimoji="1" lang="ja-JP" altLang="en-US" sz="220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itchFamily="50" charset="-128"/>
              </a:rPr>
              <a:t>解る、できる、戦略策定～</a:t>
            </a:r>
            <a:endParaRPr kumimoji="1" lang="ja-JP" altLang="en-US" sz="220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2EF165A1-DCF3-4953-A18C-20C0F022EED9}"/>
              </a:ext>
            </a:extLst>
          </p:cNvPr>
          <p:cNvSpPr txBox="1"/>
          <p:nvPr/>
        </p:nvSpPr>
        <p:spPr>
          <a:xfrm>
            <a:off x="3927497" y="3193468"/>
            <a:ext cx="2743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2019</a:t>
            </a:r>
            <a:r>
              <a:rPr kumimoji="1" lang="ja-JP" altLang="en-US" sz="1200" b="1" dirty="0" smtClean="0"/>
              <a:t>年</a:t>
            </a:r>
            <a:r>
              <a:rPr kumimoji="1" lang="en-US" altLang="ja-JP" sz="3600" b="1" dirty="0" smtClean="0"/>
              <a:t>11</a:t>
            </a:r>
            <a:r>
              <a:rPr kumimoji="1" lang="ja-JP" altLang="en-US" sz="2000" b="1" dirty="0" smtClean="0"/>
              <a:t>月</a:t>
            </a:r>
            <a:r>
              <a:rPr kumimoji="1" lang="en-US" altLang="ja-JP" sz="3600" b="1" dirty="0" smtClean="0"/>
              <a:t>16</a:t>
            </a:r>
            <a:r>
              <a:rPr kumimoji="1" lang="ja-JP" altLang="en-US" sz="2000" b="1" dirty="0" smtClean="0"/>
              <a:t>日</a:t>
            </a:r>
            <a:r>
              <a:rPr kumimoji="1" lang="en-US" altLang="ja-JP" sz="2000" b="1" dirty="0" smtClean="0"/>
              <a:t>(</a:t>
            </a:r>
            <a:r>
              <a:rPr kumimoji="1" lang="ja-JP" altLang="en-US" sz="2000" b="1" dirty="0" smtClean="0"/>
              <a:t>土</a:t>
            </a:r>
            <a:r>
              <a:rPr kumimoji="1" lang="en-US" altLang="ja-JP" sz="2000" b="1" dirty="0" smtClean="0"/>
              <a:t>)</a:t>
            </a:r>
          </a:p>
          <a:p>
            <a:r>
              <a:rPr kumimoji="1" lang="ja-JP" altLang="en-US" sz="2000" b="1" dirty="0" smtClean="0"/>
              <a:t>　</a:t>
            </a:r>
            <a:r>
              <a:rPr kumimoji="1" lang="ja-JP" altLang="en-US" sz="3600" b="1" dirty="0" smtClean="0"/>
              <a:t>   </a:t>
            </a:r>
            <a:r>
              <a:rPr kumimoji="1" lang="en-US" altLang="ja-JP" sz="3600" b="1" dirty="0" smtClean="0"/>
              <a:t>11</a:t>
            </a:r>
            <a:r>
              <a:rPr kumimoji="1" lang="ja-JP" altLang="en-US" sz="2000" b="1" dirty="0" smtClean="0"/>
              <a:t>月</a:t>
            </a:r>
            <a:r>
              <a:rPr kumimoji="1" lang="en-US" altLang="ja-JP" sz="3600" b="1" dirty="0" smtClean="0"/>
              <a:t>30</a:t>
            </a:r>
            <a:r>
              <a:rPr kumimoji="1" lang="ja-JP" altLang="en-US" sz="2000" b="1" dirty="0" smtClean="0"/>
              <a:t>日</a:t>
            </a:r>
            <a:r>
              <a:rPr kumimoji="1" lang="en-US" altLang="ja-JP" sz="2000" b="1" dirty="0" smtClean="0"/>
              <a:t>(</a:t>
            </a:r>
            <a:r>
              <a:rPr kumimoji="1" lang="ja-JP" altLang="en-US" sz="2000" b="1" dirty="0" smtClean="0"/>
              <a:t>土</a:t>
            </a:r>
            <a:r>
              <a:rPr kumimoji="1" lang="en-US" altLang="ja-JP" sz="2000" b="1" dirty="0" smtClean="0"/>
              <a:t>)</a:t>
            </a:r>
            <a:r>
              <a:rPr kumimoji="1" lang="ja-JP" altLang="en-US" sz="2000" b="1" dirty="0" smtClean="0"/>
              <a:t>　</a:t>
            </a:r>
            <a:endParaRPr kumimoji="1" lang="en-US" altLang="ja-JP" sz="2000" b="1" dirty="0" smtClean="0"/>
          </a:p>
          <a:p>
            <a:r>
              <a:rPr kumimoji="1" lang="en-US" altLang="ja-JP" sz="2000" b="1" dirty="0" smtClean="0"/>
              <a:t>     </a:t>
            </a:r>
            <a:r>
              <a:rPr kumimoji="1" lang="ja-JP" altLang="en-US" sz="2000" b="1" dirty="0" smtClean="0"/>
              <a:t>　</a:t>
            </a:r>
            <a:r>
              <a:rPr kumimoji="1" lang="en-US" altLang="ja-JP" sz="2000" b="1" dirty="0" smtClean="0"/>
              <a:t> </a:t>
            </a:r>
            <a:r>
              <a:rPr kumimoji="1" lang="en-US" altLang="ja-JP" sz="2400" b="1" dirty="0" smtClean="0"/>
              <a:t>10</a:t>
            </a:r>
            <a:r>
              <a:rPr kumimoji="1" lang="ja-JP" altLang="en-US" sz="2400" b="1" dirty="0" smtClean="0"/>
              <a:t>：</a:t>
            </a:r>
            <a:r>
              <a:rPr kumimoji="1" lang="en-US" altLang="ja-JP" sz="2400" b="1" dirty="0" smtClean="0"/>
              <a:t>00</a:t>
            </a:r>
            <a:r>
              <a:rPr kumimoji="1" lang="ja-JP" altLang="en-US" sz="2400" b="1" dirty="0" smtClean="0"/>
              <a:t>～</a:t>
            </a:r>
            <a:r>
              <a:rPr kumimoji="1" lang="en-US" altLang="ja-JP" sz="2400" b="1" dirty="0" smtClean="0"/>
              <a:t>17</a:t>
            </a:r>
            <a:r>
              <a:rPr kumimoji="1" lang="ja-JP" altLang="en-US" sz="2400" b="1" dirty="0" smtClean="0"/>
              <a:t>：</a:t>
            </a:r>
            <a:r>
              <a:rPr kumimoji="1" lang="en-US" altLang="ja-JP" sz="2400" b="1" dirty="0" smtClean="0"/>
              <a:t>00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647" y="9448901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東洋大学産学協同教育センター 　</a:t>
            </a:r>
            <a:r>
              <a:rPr kumimoji="1" lang="en-US" altLang="ja-JP" sz="1100" b="1" dirty="0" smtClean="0">
                <a:solidFill>
                  <a:schemeClr val="bg1"/>
                </a:solidFill>
              </a:rPr>
              <a:t>TEL049-239-1646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　　</a:t>
            </a:r>
            <a:r>
              <a:rPr kumimoji="1" lang="en-US" altLang="ja-JP" sz="1100" b="1" dirty="0" smtClean="0">
                <a:solidFill>
                  <a:schemeClr val="bg1"/>
                </a:solidFill>
              </a:rPr>
              <a:t>E-mail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：</a:t>
            </a:r>
            <a:r>
              <a:rPr kumimoji="1" lang="en-US" altLang="ja-JP" sz="1100" b="1" dirty="0" smtClean="0">
                <a:solidFill>
                  <a:schemeClr val="bg1"/>
                </a:solidFill>
              </a:rPr>
              <a:t>tpec@toyo.jp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647" y="2097390"/>
            <a:ext cx="68397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ja-JP" altLang="ja-JP" sz="1300" b="1" dirty="0"/>
              <a:t>　</a:t>
            </a:r>
            <a:r>
              <a:rPr lang="ja-JP" altLang="en-US" sz="1200" b="1" dirty="0"/>
              <a:t>本講座では事業戦略の構造を簡潔に説明し、実践的な戦略検討</a:t>
            </a:r>
            <a:r>
              <a:rPr lang="ja-JP" altLang="en-US" sz="1200" b="1" dirty="0" smtClean="0"/>
              <a:t>のポイント</a:t>
            </a:r>
            <a:r>
              <a:rPr lang="ja-JP" altLang="en-US" sz="1200" b="1" dirty="0"/>
              <a:t>とその手法を講義します</a:t>
            </a:r>
            <a:r>
              <a:rPr lang="ja-JP" altLang="en-US" sz="1200" b="1" dirty="0" smtClean="0"/>
              <a:t>。</a:t>
            </a:r>
            <a:endParaRPr lang="en-US" altLang="ja-JP" sz="1200" b="1" dirty="0" smtClean="0"/>
          </a:p>
          <a:p>
            <a:pPr fontAlgn="b"/>
            <a:r>
              <a:rPr lang="ja-JP" altLang="en-US" sz="1200" b="1" dirty="0" smtClean="0"/>
              <a:t>さらに</a:t>
            </a:r>
            <a:r>
              <a:rPr lang="ja-JP" altLang="en-US" sz="1200" b="1" dirty="0"/>
              <a:t>、講師オリジナルの手法</a:t>
            </a:r>
            <a:r>
              <a:rPr lang="ja-JP" altLang="en-US" sz="1200" b="1" dirty="0" smtClean="0"/>
              <a:t>による</a:t>
            </a:r>
            <a:r>
              <a:rPr lang="ja-JP" altLang="en-US" sz="1200" b="1" dirty="0"/>
              <a:t>演習を通して戦略策定力強化と対話能力向上を図り、組織力</a:t>
            </a:r>
          </a:p>
          <a:p>
            <a:pPr fontAlgn="b"/>
            <a:r>
              <a:rPr lang="ja-JP" altLang="en-US" sz="1200" b="1" dirty="0"/>
              <a:t>アップのスキル獲得を目指します</a:t>
            </a:r>
            <a:r>
              <a:rPr lang="ja-JP" altLang="en-US" sz="1200" dirty="0"/>
              <a:t>。　</a:t>
            </a:r>
          </a:p>
          <a:p>
            <a:endParaRPr kumimoji="1" lang="ja-JP" altLang="en-US" sz="1300" b="1" dirty="0">
              <a:solidFill>
                <a:srgbClr val="FF0000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="" xmlns:a16="http://schemas.microsoft.com/office/drawing/2014/main" id="{DA04B196-0D4B-498E-8610-711D6AE8FEF3}"/>
              </a:ext>
            </a:extLst>
          </p:cNvPr>
          <p:cNvSpPr/>
          <p:nvPr/>
        </p:nvSpPr>
        <p:spPr>
          <a:xfrm>
            <a:off x="164537" y="2901098"/>
            <a:ext cx="820139" cy="899720"/>
          </a:xfrm>
          <a:prstGeom prst="roundRect">
            <a:avLst/>
          </a:prstGeom>
          <a:solidFill>
            <a:srgbClr val="FFFF99"/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  <a:ea typeface="EPSON 太丸ゴシック体Ｂ" pitchFamily="49" charset="-128"/>
              </a:rPr>
              <a:t>11/16</a:t>
            </a:r>
            <a:r>
              <a:rPr kumimoji="1" lang="ja-JP" altLang="en-US" sz="1600" b="1" dirty="0" smtClean="0">
                <a:ea typeface="EPSON 太丸ゴシック体Ｂ" pitchFamily="49" charset="-128"/>
              </a:rPr>
              <a:t>　</a:t>
            </a:r>
            <a:endParaRPr kumimoji="1" lang="en-US" altLang="ja-JP" sz="1600" b="1" dirty="0" smtClean="0">
              <a:ea typeface="EPSON 太丸ゴシック体Ｂ" pitchFamily="49" charset="-128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="" xmlns:a16="http://schemas.microsoft.com/office/drawing/2014/main" id="{72D5FE2A-733B-492E-9412-A5A6A98A0761}"/>
              </a:ext>
            </a:extLst>
          </p:cNvPr>
          <p:cNvSpPr/>
          <p:nvPr/>
        </p:nvSpPr>
        <p:spPr>
          <a:xfrm>
            <a:off x="3947146" y="4828424"/>
            <a:ext cx="2565963" cy="288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ea typeface="EPSON 太丸ゴシック体Ｂ" pitchFamily="49" charset="-128"/>
              </a:rPr>
              <a:t>講 師</a:t>
            </a:r>
            <a:endParaRPr kumimoji="1" lang="ja-JP" altLang="en-US" sz="1400" b="1" dirty="0">
              <a:solidFill>
                <a:schemeClr val="bg1"/>
              </a:solidFill>
              <a:ea typeface="EPSON 太丸ゴシック体Ｂ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3649" y="2035046"/>
            <a:ext cx="68579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solidFill>
                  <a:srgbClr val="00006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ja-JP" altLang="en-US" sz="10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="" xmlns:a16="http://schemas.microsoft.com/office/drawing/2014/main" id="{72D5FE2A-733B-492E-9412-A5A6A98A0761}"/>
              </a:ext>
            </a:extLst>
          </p:cNvPr>
          <p:cNvSpPr/>
          <p:nvPr/>
        </p:nvSpPr>
        <p:spPr>
          <a:xfrm>
            <a:off x="159947" y="3889046"/>
            <a:ext cx="829320" cy="123183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  <a:ea typeface="EPSON 太丸ゴシック体Ｂ" pitchFamily="49" charset="-128"/>
              </a:rPr>
              <a:t>11/30</a:t>
            </a:r>
            <a:r>
              <a:rPr kumimoji="1" lang="ja-JP" altLang="en-US" sz="1600" b="1" dirty="0" smtClean="0">
                <a:solidFill>
                  <a:schemeClr val="tx1"/>
                </a:solidFill>
                <a:ea typeface="EPSON 太丸ゴシック体Ｂ" pitchFamily="49" charset="-128"/>
              </a:rPr>
              <a:t>　</a:t>
            </a:r>
            <a:endParaRPr kumimoji="1" lang="ja-JP" altLang="en-US" sz="1200" b="1" dirty="0">
              <a:solidFill>
                <a:schemeClr val="tx1"/>
              </a:solidFill>
              <a:ea typeface="EPSON 太丸ゴシック体Ｂ" pitchFamily="49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="" xmlns:a16="http://schemas.microsoft.com/office/drawing/2014/main" id="{F8E28B6A-1C16-496A-BB9A-BFAE7AADFAE7}"/>
              </a:ext>
            </a:extLst>
          </p:cNvPr>
          <p:cNvSpPr/>
          <p:nvPr/>
        </p:nvSpPr>
        <p:spPr>
          <a:xfrm>
            <a:off x="3905250" y="5160297"/>
            <a:ext cx="1732526" cy="89156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小山石　行伸</a:t>
            </a:r>
            <a:r>
              <a:rPr kumimoji="1"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 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氏</a:t>
            </a:r>
            <a:r>
              <a:rPr kumimoji="1" lang="ja-JP" altLang="ja-JP" sz="1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itchFamily="18" charset="0"/>
              </a:rPr>
              <a:t> 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株式会社マーケティング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・マネジメント・アライアンス　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代表取締役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pic>
        <p:nvPicPr>
          <p:cNvPr id="51" name="図 50" descr="DSC04295.JPG"/>
          <p:cNvPicPr>
            <a:picLocks noChangeAspect="1"/>
          </p:cNvPicPr>
          <p:nvPr/>
        </p:nvPicPr>
        <p:blipFill rotWithShape="1">
          <a:blip r:embed="rId3" cstate="print"/>
          <a:srcRect l="31914" t="27262" r="16206" b="31799"/>
          <a:stretch/>
        </p:blipFill>
        <p:spPr>
          <a:xfrm>
            <a:off x="2031549" y="6582816"/>
            <a:ext cx="1772722" cy="104911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53" name="図 52" descr="DSC04277.JPG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 l="20388" t="32518" r="18332" b="19037"/>
          <a:stretch/>
        </p:blipFill>
        <p:spPr>
          <a:xfrm>
            <a:off x="164537" y="6582816"/>
            <a:ext cx="1786115" cy="1058998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CB4C6A49-B8B5-4C0C-8007-5F2F8C58A1F7}"/>
              </a:ext>
            </a:extLst>
          </p:cNvPr>
          <p:cNvSpPr txBox="1"/>
          <p:nvPr/>
        </p:nvSpPr>
        <p:spPr>
          <a:xfrm>
            <a:off x="130737" y="7742103"/>
            <a:ext cx="6492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1000" b="1" dirty="0" smtClean="0">
                <a:latin typeface="+mj-ea"/>
              </a:rPr>
              <a:t>■</a:t>
            </a:r>
            <a:r>
              <a:rPr lang="ja-JP" altLang="en-US" sz="1000" b="1" dirty="0">
                <a:latin typeface="+mj-ea"/>
              </a:rPr>
              <a:t>会   場：東洋大学 川越キャンパス　　</a:t>
            </a:r>
            <a:r>
              <a:rPr lang="ja-JP" altLang="en-US" sz="1000" dirty="0">
                <a:latin typeface="+mj-ea"/>
              </a:rPr>
              <a:t>東武東上線 鶴ヶ島駅東口から徒歩</a:t>
            </a:r>
            <a:r>
              <a:rPr lang="en-US" altLang="ja-JP" sz="1000" dirty="0">
                <a:latin typeface="+mj-ea"/>
              </a:rPr>
              <a:t>10</a:t>
            </a:r>
            <a:r>
              <a:rPr lang="ja-JP" altLang="en-US" sz="1000" dirty="0">
                <a:latin typeface="+mj-ea"/>
              </a:rPr>
              <a:t>分（新西門まで）</a:t>
            </a:r>
            <a:endParaRPr lang="en-US" altLang="ja-JP" sz="1000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000" b="1" dirty="0">
                <a:latin typeface="+mj-ea"/>
              </a:rPr>
              <a:t>■お申し込み方法</a:t>
            </a:r>
            <a:endParaRPr lang="en-US" altLang="ja-JP" sz="1000" b="1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000" b="1" dirty="0">
                <a:latin typeface="+mj-ea"/>
              </a:rPr>
              <a:t>　　</a:t>
            </a:r>
            <a:r>
              <a:rPr lang="ja-JP" altLang="en-US" sz="1000" dirty="0">
                <a:latin typeface="+mj-ea"/>
              </a:rPr>
              <a:t>・</a:t>
            </a:r>
            <a:r>
              <a:rPr lang="en-US" altLang="ja-JP" sz="1000" dirty="0" smtClean="0">
                <a:latin typeface="+mj-ea"/>
              </a:rPr>
              <a:t>FAX</a:t>
            </a:r>
            <a:r>
              <a:rPr lang="ja-JP" altLang="en-US" sz="1000" dirty="0" smtClean="0">
                <a:latin typeface="+mj-ea"/>
              </a:rPr>
              <a:t>：</a:t>
            </a:r>
            <a:r>
              <a:rPr lang="ja-JP" altLang="en-US" sz="1000" dirty="0">
                <a:latin typeface="+mj-ea"/>
              </a:rPr>
              <a:t>裏面の「受講申込書」をご利用ください。</a:t>
            </a:r>
            <a:endParaRPr lang="en-US" altLang="ja-JP" sz="1000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000" dirty="0">
                <a:latin typeface="+mj-ea"/>
              </a:rPr>
              <a:t>　　・</a:t>
            </a:r>
            <a:r>
              <a:rPr lang="en-US" altLang="ja-JP" sz="1000" dirty="0">
                <a:latin typeface="+mj-ea"/>
              </a:rPr>
              <a:t>WEB</a:t>
            </a:r>
            <a:r>
              <a:rPr lang="ja-JP" altLang="en-US" sz="1000" dirty="0">
                <a:latin typeface="+mj-ea"/>
              </a:rPr>
              <a:t>サイトから：</a:t>
            </a:r>
            <a:r>
              <a:rPr lang="en-US" altLang="ja-JP" sz="1000" dirty="0">
                <a:latin typeface="+mj-ea"/>
              </a:rPr>
              <a:t>HP</a:t>
            </a:r>
            <a:r>
              <a:rPr lang="ja-JP" altLang="en-US" sz="1000" dirty="0">
                <a:latin typeface="+mj-ea"/>
              </a:rPr>
              <a:t>から「受講申込書」をダウンロードのうえ、</a:t>
            </a:r>
            <a:r>
              <a:rPr lang="en-US" altLang="ja-JP" sz="1000" dirty="0">
                <a:latin typeface="+mj-ea"/>
              </a:rPr>
              <a:t>FAX</a:t>
            </a:r>
            <a:r>
              <a:rPr lang="ja-JP" altLang="en-US" sz="1000" dirty="0" err="1">
                <a:latin typeface="+mj-ea"/>
              </a:rPr>
              <a:t>まは</a:t>
            </a:r>
            <a:r>
              <a:rPr lang="en-US" altLang="ja-JP" sz="1000" dirty="0">
                <a:latin typeface="+mj-ea"/>
              </a:rPr>
              <a:t>E-mail</a:t>
            </a:r>
            <a:r>
              <a:rPr lang="ja-JP" altLang="en-US" sz="1000" dirty="0">
                <a:latin typeface="+mj-ea"/>
              </a:rPr>
              <a:t>でお申し込みください。</a:t>
            </a:r>
            <a:endParaRPr lang="en-US" altLang="ja-JP" sz="1000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000" dirty="0">
                <a:latin typeface="+mj-ea"/>
              </a:rPr>
              <a:t>■</a:t>
            </a:r>
            <a:r>
              <a:rPr lang="ja-JP" altLang="en-US" sz="1000" b="1" dirty="0">
                <a:latin typeface="+mj-ea"/>
              </a:rPr>
              <a:t>詳しい講座案内をご希望の方は、下記までお問い合わせいただくか、</a:t>
            </a:r>
            <a:r>
              <a:rPr lang="en-US" altLang="ja-JP" sz="1000" b="1" dirty="0">
                <a:latin typeface="+mj-ea"/>
              </a:rPr>
              <a:t>HP</a:t>
            </a:r>
            <a:r>
              <a:rPr lang="ja-JP" altLang="en-US" sz="1000" b="1" dirty="0">
                <a:latin typeface="+mj-ea"/>
              </a:rPr>
              <a:t>をご覧ください</a:t>
            </a:r>
            <a:r>
              <a:rPr lang="ja-JP" altLang="en-US" sz="1000" dirty="0">
                <a:latin typeface="+mj-ea"/>
              </a:rPr>
              <a:t>。　</a:t>
            </a:r>
            <a:r>
              <a:rPr lang="en-US" altLang="ja-JP" sz="1000" dirty="0">
                <a:latin typeface="+mj-ea"/>
              </a:rPr>
              <a:t> </a:t>
            </a:r>
            <a:r>
              <a:rPr lang="ja-JP" altLang="en-US" sz="1000" dirty="0">
                <a:latin typeface="+mj-ea"/>
              </a:rPr>
              <a:t>　　　　　　　　　</a:t>
            </a:r>
            <a:r>
              <a:rPr lang="ja-JP" altLang="en-US" sz="1000" b="1" dirty="0">
                <a:latin typeface="+mj-ea"/>
              </a:rPr>
              <a:t>　　　　　　　　　　　　　　　</a:t>
            </a:r>
            <a:endParaRPr lang="en-US" altLang="ja-JP" sz="1000" b="1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ja-JP" sz="1000" b="1" dirty="0"/>
              <a:t>     URL</a:t>
            </a:r>
            <a:r>
              <a:rPr lang="ja-JP" altLang="ja-JP" sz="1000" b="1" dirty="0"/>
              <a:t>：</a:t>
            </a:r>
            <a:r>
              <a:rPr lang="en-US" altLang="ja-JP" sz="1000" b="1" dirty="0"/>
              <a:t>https</a:t>
            </a:r>
            <a:r>
              <a:rPr lang="en-US" altLang="ja-JP" sz="1000" b="1"/>
              <a:t>://</a:t>
            </a:r>
            <a:r>
              <a:rPr lang="en-US" altLang="ja-JP" sz="1000" b="1" smtClean="0"/>
              <a:t>www.toyo.ac.jp/research/industry-government/pec/course</a:t>
            </a:r>
            <a:r>
              <a:rPr lang="en-US" altLang="ja-JP" sz="1000" b="1"/>
              <a:t>/</a:t>
            </a:r>
            <a:endParaRPr lang="en-US" altLang="ja-JP" sz="1000" b="1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000" b="1" dirty="0">
                <a:latin typeface="+mj-ea"/>
              </a:rPr>
              <a:t>■申し込み期限</a:t>
            </a:r>
            <a:r>
              <a:rPr lang="ja-JP" altLang="en-US" sz="1000" b="1" dirty="0" smtClean="0">
                <a:latin typeface="+mj-ea"/>
              </a:rPr>
              <a:t>：</a:t>
            </a:r>
            <a:r>
              <a:rPr lang="en-US" altLang="ja-JP" sz="1000" b="1" dirty="0" smtClean="0">
                <a:latin typeface="+mj-ea"/>
              </a:rPr>
              <a:t>11</a:t>
            </a:r>
            <a:r>
              <a:rPr lang="ja-JP" altLang="en-US" sz="1000" b="1" dirty="0" smtClean="0">
                <a:latin typeface="+mj-ea"/>
              </a:rPr>
              <a:t>月</a:t>
            </a:r>
            <a:r>
              <a:rPr lang="en-US" altLang="ja-JP" sz="1000" b="1" dirty="0" smtClean="0">
                <a:latin typeface="+mj-ea"/>
              </a:rPr>
              <a:t>11</a:t>
            </a:r>
            <a:r>
              <a:rPr lang="ja-JP" altLang="en-US" sz="1000" b="1" dirty="0" smtClean="0">
                <a:latin typeface="+mj-ea"/>
              </a:rPr>
              <a:t>日</a:t>
            </a:r>
            <a:r>
              <a:rPr lang="en-US" altLang="ja-JP" sz="1000" b="1" dirty="0" smtClean="0">
                <a:latin typeface="+mj-ea"/>
              </a:rPr>
              <a:t>(</a:t>
            </a:r>
            <a:r>
              <a:rPr lang="ja-JP" altLang="en-US" sz="1000" b="1" dirty="0" smtClean="0">
                <a:latin typeface="+mj-ea"/>
              </a:rPr>
              <a:t>月</a:t>
            </a:r>
            <a:r>
              <a:rPr lang="en-US" altLang="ja-JP" sz="1000" b="1" dirty="0" smtClean="0">
                <a:latin typeface="+mj-ea"/>
              </a:rPr>
              <a:t>)</a:t>
            </a:r>
            <a:endParaRPr lang="en-US" altLang="ja-JP" sz="1000" b="1" dirty="0">
              <a:latin typeface="+mj-ea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000" b="1" dirty="0">
                <a:latin typeface="+mj-ea"/>
              </a:rPr>
              <a:t>■受講料</a:t>
            </a:r>
            <a:r>
              <a:rPr lang="ja-JP" altLang="en-US" sz="1000" b="1" dirty="0" smtClean="0">
                <a:latin typeface="+mj-ea"/>
              </a:rPr>
              <a:t>：</a:t>
            </a:r>
            <a:r>
              <a:rPr lang="en-US" altLang="ja-JP" sz="1000" b="1" dirty="0" smtClean="0">
                <a:latin typeface="+mj-ea"/>
              </a:rPr>
              <a:t>20,000</a:t>
            </a:r>
            <a:r>
              <a:rPr lang="ja-JP" altLang="en-US" sz="1000" b="1" dirty="0" smtClean="0">
                <a:latin typeface="+mj-ea"/>
              </a:rPr>
              <a:t>円 </a:t>
            </a:r>
            <a:r>
              <a:rPr lang="en-US" altLang="ja-JP" sz="1000" b="1" dirty="0" smtClean="0">
                <a:latin typeface="+mj-ea"/>
              </a:rPr>
              <a:t>(2</a:t>
            </a:r>
            <a:r>
              <a:rPr lang="ja-JP" altLang="en-US" sz="1000" b="1" dirty="0" smtClean="0">
                <a:latin typeface="+mj-ea"/>
              </a:rPr>
              <a:t>日間</a:t>
            </a:r>
            <a:r>
              <a:rPr lang="en-US" altLang="ja-JP" sz="1000" b="1" dirty="0" smtClean="0">
                <a:latin typeface="+mj-ea"/>
              </a:rPr>
              <a:t>)</a:t>
            </a:r>
            <a:endParaRPr lang="en-US" altLang="ja-JP" sz="1000" b="1" dirty="0">
              <a:latin typeface="+mj-ea"/>
            </a:endParaRPr>
          </a:p>
        </p:txBody>
      </p:sp>
      <p:pic>
        <p:nvPicPr>
          <p:cNvPr id="25" name="図 24" descr="DSC04462.JPG"/>
          <p:cNvPicPr>
            <a:picLocks noChangeAspect="1"/>
          </p:cNvPicPr>
          <p:nvPr/>
        </p:nvPicPr>
        <p:blipFill>
          <a:blip r:embed="rId6" cstate="print"/>
          <a:srcRect t="20548" r="1663"/>
          <a:stretch>
            <a:fillRect/>
          </a:stretch>
        </p:blipFill>
        <p:spPr>
          <a:xfrm>
            <a:off x="4875371" y="6572929"/>
            <a:ext cx="1747607" cy="1058998"/>
          </a:xfrm>
          <a:prstGeom prst="rect">
            <a:avLst/>
          </a:prstGeom>
        </p:spPr>
      </p:pic>
      <p:pic>
        <p:nvPicPr>
          <p:cNvPr id="26" name="図 25" descr="DSC04419.JPG"/>
          <p:cNvPicPr>
            <a:picLocks noChangeAspect="1"/>
          </p:cNvPicPr>
          <p:nvPr/>
        </p:nvPicPr>
        <p:blipFill rotWithShape="1">
          <a:blip r:embed="rId7" cstate="print"/>
          <a:srcRect l="40813" t="30741" r="40811" b="41236"/>
          <a:stretch/>
        </p:blipFill>
        <p:spPr>
          <a:xfrm>
            <a:off x="3876163" y="6570069"/>
            <a:ext cx="928303" cy="1061858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27" name="図 26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1" t="5129" r="21302" b="12820"/>
          <a:stretch/>
        </p:blipFill>
        <p:spPr bwMode="auto">
          <a:xfrm>
            <a:off x="5412098" y="5188111"/>
            <a:ext cx="1236951" cy="10961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角丸四角形 21">
            <a:extLst>
              <a:ext uri="{FF2B5EF4-FFF2-40B4-BE49-F238E27FC236}">
                <a16:creationId xmlns="" xmlns:a16="http://schemas.microsoft.com/office/drawing/2014/main" id="{DA04B196-0D4B-498E-8610-711D6AE8FEF3}"/>
              </a:ext>
            </a:extLst>
          </p:cNvPr>
          <p:cNvSpPr/>
          <p:nvPr/>
        </p:nvSpPr>
        <p:spPr>
          <a:xfrm>
            <a:off x="3947146" y="2905468"/>
            <a:ext cx="2565963" cy="288000"/>
          </a:xfrm>
          <a:prstGeom prst="roundRect">
            <a:avLst/>
          </a:prstGeom>
          <a:solidFill>
            <a:srgbClr val="001C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ea typeface="EPSON 太丸ゴシック体Ｂ" pitchFamily="49" charset="-128"/>
              </a:rPr>
              <a:t>日 時</a:t>
            </a:r>
            <a:r>
              <a:rPr kumimoji="1" lang="ja-JP" altLang="en-US" sz="1600" b="1" dirty="0" smtClean="0">
                <a:ea typeface="EPSON 太丸ゴシック体Ｂ" pitchFamily="49" charset="-128"/>
              </a:rPr>
              <a:t>　</a:t>
            </a:r>
            <a:endParaRPr kumimoji="1" lang="en-US" altLang="ja-JP" sz="1600" b="1" dirty="0" smtClean="0">
              <a:ea typeface="EPSON 太丸ゴシック体Ｂ" pitchFamily="49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="" xmlns:a16="http://schemas.microsoft.com/office/drawing/2014/main" id="{F8E28B6A-1C16-496A-BB9A-BFAE7AADFAE7}"/>
              </a:ext>
            </a:extLst>
          </p:cNvPr>
          <p:cNvSpPr/>
          <p:nvPr/>
        </p:nvSpPr>
        <p:spPr>
          <a:xfrm>
            <a:off x="164537" y="5198397"/>
            <a:ext cx="3533719" cy="1259553"/>
          </a:xfrm>
          <a:prstGeom prst="rect">
            <a:avLst/>
          </a:prstGeom>
          <a:solidFill>
            <a:srgbClr val="001B50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000" b="1" dirty="0" smtClean="0">
                <a:solidFill>
                  <a:schemeClr val="bg1"/>
                </a:solidFill>
                <a:ea typeface="EPSON 太丸ゴシック体Ｂ" pitchFamily="49" charset="-128"/>
              </a:rPr>
              <a:t>【</a:t>
            </a:r>
            <a:r>
              <a:rPr kumimoji="1" lang="ja-JP" altLang="en-US" sz="1000" b="1" dirty="0" smtClean="0">
                <a:solidFill>
                  <a:schemeClr val="bg1"/>
                </a:solidFill>
                <a:ea typeface="EPSON 太丸ゴシック体Ｂ" pitchFamily="49" charset="-128"/>
              </a:rPr>
              <a:t>対象</a:t>
            </a:r>
            <a:r>
              <a:rPr kumimoji="1" lang="ja-JP" altLang="en-US" sz="1000" b="1" dirty="0">
                <a:solidFill>
                  <a:schemeClr val="bg1"/>
                </a:solidFill>
                <a:ea typeface="EPSON 太丸ゴシック体Ｂ" pitchFamily="49" charset="-128"/>
              </a:rPr>
              <a:t>となる</a:t>
            </a:r>
            <a:r>
              <a:rPr kumimoji="1" lang="ja-JP" altLang="en-US" sz="1000" b="1" dirty="0" smtClean="0">
                <a:solidFill>
                  <a:schemeClr val="bg1"/>
                </a:solidFill>
                <a:ea typeface="EPSON 太丸ゴシック体Ｂ" pitchFamily="49" charset="-128"/>
              </a:rPr>
              <a:t>受講者</a:t>
            </a:r>
            <a:r>
              <a:rPr kumimoji="1" lang="en-US" altLang="ja-JP" sz="1000" b="1" dirty="0" smtClean="0">
                <a:solidFill>
                  <a:schemeClr val="bg1"/>
                </a:solidFill>
                <a:ea typeface="EPSON 太丸ゴシック体Ｂ" pitchFamily="49" charset="-128"/>
              </a:rPr>
              <a:t>】</a:t>
            </a:r>
            <a:endParaRPr kumimoji="1" lang="ja-JP" altLang="en-US" sz="1000" b="1" dirty="0">
              <a:solidFill>
                <a:schemeClr val="bg1"/>
              </a:solidFill>
              <a:ea typeface="EPSON 太丸ゴシック体Ｂ" pitchFamily="49" charset="-128"/>
            </a:endParaRPr>
          </a:p>
          <a:p>
            <a:r>
              <a:rPr lang="ja-JP" altLang="en-US" sz="1000" dirty="0" smtClean="0">
                <a:solidFill>
                  <a:schemeClr val="bg1"/>
                </a:solidFill>
              </a:rPr>
              <a:t>　　</a:t>
            </a:r>
            <a:r>
              <a:rPr lang="ja-JP" altLang="ja-JP" sz="1000" dirty="0" smtClean="0">
                <a:solidFill>
                  <a:schemeClr val="bg1"/>
                </a:solidFill>
              </a:rPr>
              <a:t>事業</a:t>
            </a:r>
            <a:r>
              <a:rPr lang="ja-JP" altLang="ja-JP" sz="1000" dirty="0">
                <a:solidFill>
                  <a:schemeClr val="bg1"/>
                </a:solidFill>
              </a:rPr>
              <a:t>戦略策定や商品開発などの知識とスキル習得に「</a:t>
            </a:r>
            <a:r>
              <a:rPr lang="ja-JP" altLang="ja-JP" sz="1000" dirty="0" smtClean="0">
                <a:solidFill>
                  <a:schemeClr val="bg1"/>
                </a:solidFill>
              </a:rPr>
              <a:t>当事</a:t>
            </a:r>
            <a:endParaRPr lang="en-US" altLang="ja-JP" sz="1000" dirty="0" smtClean="0">
              <a:solidFill>
                <a:schemeClr val="bg1"/>
              </a:solidFill>
            </a:endParaRPr>
          </a:p>
          <a:p>
            <a:r>
              <a:rPr lang="en-US" altLang="ja-JP" sz="1000" dirty="0">
                <a:solidFill>
                  <a:schemeClr val="bg1"/>
                </a:solidFill>
              </a:rPr>
              <a:t> </a:t>
            </a:r>
            <a:r>
              <a:rPr lang="ja-JP" altLang="ja-JP" sz="1000" dirty="0" smtClean="0">
                <a:solidFill>
                  <a:schemeClr val="bg1"/>
                </a:solidFill>
              </a:rPr>
              <a:t>者</a:t>
            </a:r>
            <a:r>
              <a:rPr lang="ja-JP" altLang="ja-JP" sz="1000" dirty="0">
                <a:solidFill>
                  <a:schemeClr val="bg1"/>
                </a:solidFill>
              </a:rPr>
              <a:t>意識を以って受講される方</a:t>
            </a:r>
            <a:r>
              <a:rPr lang="ja-JP" altLang="ja-JP" sz="1000" dirty="0" smtClean="0">
                <a:solidFill>
                  <a:schemeClr val="bg1"/>
                </a:solidFill>
              </a:rPr>
              <a:t>」</a:t>
            </a:r>
            <a:r>
              <a:rPr lang="ja-JP" altLang="en-US" sz="1000" dirty="0" smtClean="0">
                <a:solidFill>
                  <a:schemeClr val="bg1"/>
                </a:solidFill>
              </a:rPr>
              <a:t>、</a:t>
            </a:r>
            <a:r>
              <a:rPr lang="ja-JP" altLang="ja-JP" sz="1000" dirty="0" smtClean="0">
                <a:solidFill>
                  <a:schemeClr val="bg1"/>
                </a:solidFill>
              </a:rPr>
              <a:t>また</a:t>
            </a:r>
            <a:r>
              <a:rPr lang="ja-JP" altLang="ja-JP" sz="1000" dirty="0">
                <a:solidFill>
                  <a:schemeClr val="bg1"/>
                </a:solidFill>
              </a:rPr>
              <a:t>「（講座の）場づくりへの</a:t>
            </a:r>
            <a:r>
              <a:rPr lang="ja-JP" altLang="ja-JP" sz="1000" dirty="0" smtClean="0">
                <a:solidFill>
                  <a:schemeClr val="bg1"/>
                </a:solidFill>
              </a:rPr>
              <a:t>貢</a:t>
            </a:r>
            <a:endParaRPr lang="en-US" altLang="ja-JP" sz="1000" dirty="0" smtClean="0">
              <a:solidFill>
                <a:schemeClr val="bg1"/>
              </a:solidFill>
            </a:endParaRPr>
          </a:p>
          <a:p>
            <a:r>
              <a:rPr lang="en-US" altLang="ja-JP" sz="1000" dirty="0">
                <a:solidFill>
                  <a:schemeClr val="bg1"/>
                </a:solidFill>
              </a:rPr>
              <a:t> </a:t>
            </a:r>
            <a:r>
              <a:rPr lang="ja-JP" altLang="ja-JP" sz="1000" dirty="0" smtClean="0">
                <a:solidFill>
                  <a:schemeClr val="bg1"/>
                </a:solidFill>
              </a:rPr>
              <a:t>献</a:t>
            </a:r>
            <a:r>
              <a:rPr lang="ja-JP" altLang="ja-JP" sz="1000" dirty="0">
                <a:solidFill>
                  <a:schemeClr val="bg1"/>
                </a:solidFill>
              </a:rPr>
              <a:t>意識がある方」ならば、職位に関わらずどなたでも受講</a:t>
            </a:r>
            <a:r>
              <a:rPr lang="ja-JP" altLang="ja-JP" sz="1000" dirty="0" smtClean="0">
                <a:solidFill>
                  <a:schemeClr val="bg1"/>
                </a:solidFill>
              </a:rPr>
              <a:t>して</a:t>
            </a:r>
            <a:endParaRPr lang="en-US" altLang="ja-JP" sz="1000" dirty="0" smtClean="0">
              <a:solidFill>
                <a:schemeClr val="bg1"/>
              </a:solidFill>
            </a:endParaRPr>
          </a:p>
          <a:p>
            <a:r>
              <a:rPr lang="en-US" altLang="ja-JP" sz="1000" dirty="0">
                <a:solidFill>
                  <a:schemeClr val="bg1"/>
                </a:solidFill>
              </a:rPr>
              <a:t> </a:t>
            </a:r>
            <a:r>
              <a:rPr lang="ja-JP" altLang="ja-JP" sz="1000" dirty="0" smtClean="0">
                <a:solidFill>
                  <a:schemeClr val="bg1"/>
                </a:solidFill>
              </a:rPr>
              <a:t>いただきたい</a:t>
            </a:r>
            <a:r>
              <a:rPr lang="ja-JP" altLang="ja-JP" sz="1000" dirty="0">
                <a:solidFill>
                  <a:schemeClr val="bg1"/>
                </a:solidFill>
              </a:rPr>
              <a:t>と思います</a:t>
            </a:r>
            <a:r>
              <a:rPr lang="ja-JP" altLang="ja-JP" sz="1000" dirty="0" smtClean="0">
                <a:solidFill>
                  <a:schemeClr val="bg1"/>
                </a:solidFill>
              </a:rPr>
              <a:t>。</a:t>
            </a:r>
            <a:endParaRPr lang="en-US" altLang="ja-JP" sz="1000" dirty="0" smtClean="0">
              <a:solidFill>
                <a:schemeClr val="bg1"/>
              </a:solidFill>
            </a:endParaRPr>
          </a:p>
          <a:p>
            <a:r>
              <a:rPr lang="ja-JP" altLang="en-US" sz="1000" dirty="0" smtClean="0">
                <a:solidFill>
                  <a:schemeClr val="bg1"/>
                </a:solidFill>
              </a:rPr>
              <a:t>　 </a:t>
            </a:r>
            <a:r>
              <a:rPr lang="ja-JP" altLang="ja-JP" sz="1000" dirty="0" smtClean="0">
                <a:solidFill>
                  <a:schemeClr val="bg1"/>
                </a:solidFill>
              </a:rPr>
              <a:t>戦略</a:t>
            </a:r>
            <a:r>
              <a:rPr lang="ja-JP" altLang="ja-JP" sz="1000" dirty="0">
                <a:solidFill>
                  <a:schemeClr val="bg1"/>
                </a:solidFill>
              </a:rPr>
              <a:t>やマーケティング知識の無い方でも、用語については</a:t>
            </a:r>
            <a:r>
              <a:rPr lang="ja-JP" altLang="ja-JP" sz="1000" dirty="0" err="1" smtClean="0">
                <a:solidFill>
                  <a:schemeClr val="bg1"/>
                </a:solidFill>
              </a:rPr>
              <a:t>そ</a:t>
            </a:r>
            <a:endParaRPr lang="en-US" altLang="ja-JP" sz="1000" dirty="0" smtClean="0">
              <a:solidFill>
                <a:schemeClr val="bg1"/>
              </a:solidFill>
            </a:endParaRPr>
          </a:p>
          <a:p>
            <a:r>
              <a:rPr lang="en-US" altLang="ja-JP" sz="1000" dirty="0">
                <a:solidFill>
                  <a:schemeClr val="bg1"/>
                </a:solidFill>
              </a:rPr>
              <a:t> </a:t>
            </a:r>
            <a:r>
              <a:rPr lang="ja-JP" altLang="ja-JP" sz="1000" dirty="0" smtClean="0">
                <a:solidFill>
                  <a:schemeClr val="bg1"/>
                </a:solidFill>
              </a:rPr>
              <a:t>の</a:t>
            </a:r>
            <a:r>
              <a:rPr lang="ja-JP" altLang="ja-JP" sz="1000" dirty="0">
                <a:solidFill>
                  <a:schemeClr val="bg1"/>
                </a:solidFill>
              </a:rPr>
              <a:t>都度、且つ</a:t>
            </a:r>
            <a:r>
              <a:rPr lang="ja-JP" altLang="ja-JP" sz="1000" dirty="0" smtClean="0">
                <a:solidFill>
                  <a:schemeClr val="bg1"/>
                </a:solidFill>
              </a:rPr>
              <a:t>適宜に繰り返し</a:t>
            </a:r>
            <a:r>
              <a:rPr lang="ja-JP" altLang="ja-JP" sz="1000" dirty="0">
                <a:solidFill>
                  <a:schemeClr val="bg1"/>
                </a:solidFill>
              </a:rPr>
              <a:t>説明</a:t>
            </a:r>
            <a:r>
              <a:rPr lang="ja-JP" altLang="ja-JP" sz="1000" dirty="0" smtClean="0">
                <a:solidFill>
                  <a:schemeClr val="bg1"/>
                </a:solidFill>
              </a:rPr>
              <a:t>しながら進めます</a:t>
            </a:r>
            <a:r>
              <a:rPr lang="ja-JP" altLang="en-US" sz="1000" dirty="0" smtClean="0">
                <a:solidFill>
                  <a:schemeClr val="bg1"/>
                </a:solidFill>
              </a:rPr>
              <a:t>。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88640" y="934548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★申込後、こちらより連絡がない場合は、必ず産学協同教育センターまでご連絡をお願いします。</a:t>
            </a:r>
            <a:endParaRPr kumimoji="1"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800" dirty="0" smtClean="0">
                <a:latin typeface="ＭＳ 明朝" pitchFamily="17" charset="-128"/>
                <a:ea typeface="ＭＳ 明朝" pitchFamily="17" charset="-128"/>
              </a:rPr>
              <a:t>※</a:t>
            </a:r>
            <a:r>
              <a:rPr kumimoji="1" lang="ja-JP" altLang="en-US" sz="800" dirty="0" smtClean="0">
                <a:latin typeface="ＭＳ 明朝" pitchFamily="17" charset="-128"/>
                <a:ea typeface="ＭＳ 明朝" pitchFamily="17" charset="-128"/>
              </a:rPr>
              <a:t>申込書の記載内容は、当センターで作成保管する受講者台帳の基礎データとなります。各受講</a:t>
            </a:r>
            <a:r>
              <a:rPr lang="ja-JP" altLang="en-US" sz="800" dirty="0" smtClean="0">
                <a:latin typeface="ＭＳ 明朝" pitchFamily="17" charset="-128"/>
                <a:ea typeface="ＭＳ 明朝" pitchFamily="17" charset="-128"/>
              </a:rPr>
              <a:t>者に対し、より効果的な研修機会を提供</a:t>
            </a:r>
            <a:endParaRPr lang="en-US" altLang="ja-JP" sz="800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800" dirty="0" smtClean="0">
                <a:latin typeface="ＭＳ 明朝" pitchFamily="17" charset="-128"/>
                <a:ea typeface="ＭＳ 明朝" pitchFamily="17" charset="-128"/>
              </a:rPr>
              <a:t>　するためのものであり</a:t>
            </a:r>
            <a:r>
              <a:rPr lang="ja-JP" altLang="en-US" sz="800" dirty="0">
                <a:latin typeface="ＭＳ 明朝" pitchFamily="17" charset="-128"/>
                <a:ea typeface="ＭＳ 明朝" pitchFamily="17" charset="-128"/>
              </a:rPr>
              <a:t>、それ以外に使用することなく個人情報保護法の趣旨にのっとり、適切に取扱い</a:t>
            </a:r>
            <a:r>
              <a:rPr lang="ja-JP" altLang="en-US" sz="800" dirty="0" smtClean="0">
                <a:latin typeface="ＭＳ 明朝" pitchFamily="17" charset="-128"/>
                <a:ea typeface="ＭＳ 明朝" pitchFamily="17" charset="-128"/>
              </a:rPr>
              <a:t>いたします。</a:t>
            </a:r>
            <a:endParaRPr kumimoji="1" lang="ja-JP" altLang="en-US" sz="8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108719"/>
            <a:ext cx="6858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中核人材育成講座</a:t>
            </a:r>
            <a:r>
              <a:rPr lang="en-US" altLang="ja-JP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『</a:t>
            </a:r>
            <a:r>
              <a:rPr lang="ja-JP" altLang="en-US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事業戦略プランニング講座</a:t>
            </a:r>
            <a:r>
              <a:rPr lang="en-US" altLang="ja-JP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』</a:t>
            </a:r>
            <a:r>
              <a:rPr lang="ja-JP" altLang="en-US" sz="1300" b="1" dirty="0" smtClean="0">
                <a:latin typeface="EPSON 太丸ゴシック体Ｂ" pitchFamily="49" charset="-128"/>
                <a:ea typeface="EPSON 太丸ゴシック体Ｂ" pitchFamily="49" charset="-128"/>
              </a:rPr>
              <a:t>受講申込書</a:t>
            </a:r>
            <a:endParaRPr lang="en-US" altLang="ja-JP" sz="1300" b="1" dirty="0" smtClean="0">
              <a:latin typeface="EPSON 太丸ゴシック体Ｂ" pitchFamily="49" charset="-128"/>
              <a:ea typeface="EPSON 太丸ゴシック体Ｂ" pitchFamily="49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599170"/>
              </p:ext>
            </p:extLst>
          </p:nvPr>
        </p:nvGraphicFramePr>
        <p:xfrm>
          <a:off x="188640" y="704528"/>
          <a:ext cx="6480720" cy="302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817"/>
                <a:gridCol w="2563801"/>
                <a:gridCol w="2991102"/>
              </a:tblGrid>
              <a:tr h="470684"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企業名</a:t>
                      </a:r>
                      <a:endParaRPr kumimoji="1" lang="ja-JP" altLang="en-US" sz="105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4056"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住所　〒</a:t>
                      </a:r>
                      <a:endParaRPr kumimoji="1" lang="ja-JP" altLang="en-US" sz="105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ご担当者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氏名　　　　　　　　　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ふりがな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所属部署・役職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05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E‐mail</a:t>
                      </a:r>
                      <a:r>
                        <a:rPr kumimoji="1" lang="ja-JP" altLang="en-US" sz="105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アドレス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緊急時</a:t>
                      </a:r>
                      <a:r>
                        <a:rPr kumimoji="1" lang="en-US" altLang="ja-JP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自然災害、公共交通機関の乱れ等による講座中止の場合</a:t>
                      </a:r>
                      <a:r>
                        <a:rPr kumimoji="1" lang="en-US" altLang="ja-JP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のご連絡先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携帯電話、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E‐</a:t>
                      </a:r>
                      <a:r>
                        <a:rPr kumimoji="1" lang="ja-JP" altLang="en-US" sz="1000" dirty="0" err="1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ｍ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ail</a:t>
                      </a:r>
                      <a:r>
                        <a:rPr kumimoji="1" lang="ja-JP" altLang="en-US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アドレス</a:t>
                      </a:r>
                      <a:r>
                        <a:rPr kumimoji="1" lang="en-US" altLang="ja-JP" sz="10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</a:p>
                    <a:p>
                      <a:endParaRPr kumimoji="1" lang="en-US" altLang="ja-JP" sz="105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TEL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FAX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427548"/>
              </p:ext>
            </p:extLst>
          </p:nvPr>
        </p:nvGraphicFramePr>
        <p:xfrm>
          <a:off x="188640" y="3872880"/>
          <a:ext cx="6456000" cy="2679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6000"/>
              </a:tblGrid>
              <a:tr h="452849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受講者氏名　　　　　　　　　　　　　　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ふりがな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　　     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2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所属部署・役職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年齢：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該当するところに○印を付けて下さい。</a:t>
                      </a:r>
                      <a:r>
                        <a:rPr kumimoji="1" lang="ja-JP" altLang="en-US" sz="8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 ［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40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50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60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歳以上　］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ご自身の担当業務内容について具体的にお教え下さい。</a:t>
                      </a:r>
                    </a:p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受講に関してご意見、ご要望がございましたら、ご記入下さい。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8087" y="40196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【</a:t>
            </a:r>
            <a:r>
              <a:rPr kumimoji="1" lang="ja-JP" altLang="en-US" sz="1200" dirty="0" smtClean="0">
                <a:latin typeface="EPSON 太丸ゴシック体Ｂ" pitchFamily="49" charset="-128"/>
                <a:ea typeface="EPSON 太丸ゴシック体Ｂ" pitchFamily="49" charset="-128"/>
              </a:rPr>
              <a:t>東洋大学産学協同教育センター行き　</a:t>
            </a:r>
            <a:r>
              <a:rPr kumimoji="1"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FAX</a:t>
            </a:r>
            <a:r>
              <a:rPr lang="ja-JP" altLang="en-US" sz="1200" dirty="0">
                <a:latin typeface="EPSON 太丸ゴシック体Ｂ" pitchFamily="49" charset="-128"/>
                <a:ea typeface="EPSON 太丸ゴシック体Ｂ" pitchFamily="49" charset="-128"/>
              </a:rPr>
              <a:t>：</a:t>
            </a:r>
            <a:r>
              <a:rPr kumimoji="1"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049-239-1937</a:t>
            </a:r>
            <a:r>
              <a:rPr lang="en-US" altLang="ja-JP" sz="1200" dirty="0" smtClean="0">
                <a:latin typeface="EPSON 太丸ゴシック体Ｂ" pitchFamily="49" charset="-128"/>
                <a:ea typeface="EPSON 太丸ゴシック体Ｂ" pitchFamily="49" charset="-128"/>
              </a:rPr>
              <a:t>】</a:t>
            </a:r>
            <a:r>
              <a:rPr lang="ja-JP" altLang="en-US" sz="1200" dirty="0" smtClean="0">
                <a:latin typeface="EPSON 太丸ゴシック体Ｂ" pitchFamily="49" charset="-128"/>
                <a:ea typeface="EPSON 太丸ゴシック体Ｂ" pitchFamily="49" charset="-128"/>
              </a:rPr>
              <a:t>　</a:t>
            </a:r>
            <a:r>
              <a:rPr kumimoji="1" lang="ja-JP" altLang="en-US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受講申込期限＝</a:t>
            </a:r>
            <a:r>
              <a:rPr kumimoji="1" lang="en-US" altLang="ja-JP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11</a:t>
            </a:r>
            <a:r>
              <a:rPr kumimoji="1" lang="ja-JP" altLang="en-US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月</a:t>
            </a:r>
            <a:r>
              <a:rPr kumimoji="1" lang="en-US" altLang="ja-JP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11</a:t>
            </a:r>
            <a:r>
              <a:rPr kumimoji="1" lang="ja-JP" altLang="en-US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日</a:t>
            </a:r>
            <a:r>
              <a:rPr kumimoji="1" lang="en-US" altLang="ja-JP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(</a:t>
            </a:r>
            <a:r>
              <a:rPr kumimoji="1" lang="ja-JP" altLang="en-US" sz="1200" b="1" dirty="0" smtClean="0">
                <a:latin typeface="EPSON 太丸ゴシック体Ｂ" pitchFamily="49" charset="-128"/>
                <a:ea typeface="EPSON 太丸ゴシック体Ｂ" pitchFamily="49" charset="-128"/>
              </a:rPr>
              <a:t>月</a:t>
            </a:r>
            <a:r>
              <a:rPr kumimoji="1" lang="en-US" altLang="ja-JP" sz="1200" b="1" dirty="0">
                <a:latin typeface="EPSON 太丸ゴシック体Ｂ" pitchFamily="49" charset="-128"/>
                <a:ea typeface="EPSON 太丸ゴシック体Ｂ" pitchFamily="49" charset="-128"/>
              </a:rPr>
              <a:t>)</a:t>
            </a:r>
            <a:endParaRPr kumimoji="1" lang="ja-JP" altLang="en-US" sz="1200" b="1" dirty="0">
              <a:latin typeface="EPSON 太丸ゴシック体Ｂ" pitchFamily="49" charset="-128"/>
              <a:ea typeface="EPSON 太丸ゴシック体Ｂ" pitchFamily="49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70184"/>
              </p:ext>
            </p:extLst>
          </p:nvPr>
        </p:nvGraphicFramePr>
        <p:xfrm>
          <a:off x="188640" y="6666054"/>
          <a:ext cx="6448380" cy="2679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8380"/>
              </a:tblGrid>
              <a:tr h="452849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受講者氏名　　　　　　　　　　　　　　　　　　　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ふりがな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　　　     　　　　　　　　　　　　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)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21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所属部署・役職</a:t>
                      </a: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年齢：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該当するところに○印を付けて下さい。</a:t>
                      </a:r>
                      <a:r>
                        <a:rPr kumimoji="1" lang="ja-JP" altLang="en-US" sz="8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 ［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40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50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歳代　　　　</a:t>
                      </a:r>
                      <a:r>
                        <a:rPr kumimoji="1" lang="en-US" altLang="ja-JP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60</a:t>
                      </a:r>
                      <a:r>
                        <a:rPr kumimoji="1" lang="ja-JP" altLang="en-US" sz="105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歳以上　］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ご自身の担当業務内容について具体的にお教え下さい。</a:t>
                      </a:r>
                    </a:p>
                    <a:p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受講に関してご意見、ご要望がございましたら、ご記入下さい。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2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1700</TotalTime>
  <Words>244</Words>
  <Application>Microsoft Office PowerPoint</Application>
  <PresentationFormat>A4 210 x 297 mm</PresentationFormat>
  <Paragraphs>71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Blank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昌代 内木</dc:creator>
  <cp:lastModifiedBy>東洋大学</cp:lastModifiedBy>
  <cp:revision>126</cp:revision>
  <cp:lastPrinted>2019-09-02T01:58:28Z</cp:lastPrinted>
  <dcterms:created xsi:type="dcterms:W3CDTF">2019-06-08T13:56:39Z</dcterms:created>
  <dcterms:modified xsi:type="dcterms:W3CDTF">2019-09-02T02:03:18Z</dcterms:modified>
</cp:coreProperties>
</file>