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6476"/>
    <a:srgbClr val="260000"/>
    <a:srgbClr val="0000FE"/>
    <a:srgbClr val="EEC410"/>
    <a:srgbClr val="404F21"/>
    <a:srgbClr val="F2CE36"/>
    <a:srgbClr val="3DA5C1"/>
    <a:srgbClr val="112F37"/>
    <a:srgbClr val="004800"/>
    <a:srgbClr val="FF9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75" autoAdjust="0"/>
  </p:normalViewPr>
  <p:slideViewPr>
    <p:cSldViewPr>
      <p:cViewPr>
        <p:scale>
          <a:sx n="86" d="100"/>
          <a:sy n="86" d="100"/>
        </p:scale>
        <p:origin x="-2022" y="62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24FC-A925-4EA3-865B-5ED495C75048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05D2-00A0-409B-8B16-B0705754C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8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24FC-A925-4EA3-865B-5ED495C75048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05D2-00A0-409B-8B16-B0705754C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936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24FC-A925-4EA3-865B-5ED495C75048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05D2-00A0-409B-8B16-B0705754C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4809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24FC-A925-4EA3-865B-5ED495C75048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05D2-00A0-409B-8B16-B0705754C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905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24FC-A925-4EA3-865B-5ED495C75048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05D2-00A0-409B-8B16-B0705754C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767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24FC-A925-4EA3-865B-5ED495C75048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05D2-00A0-409B-8B16-B0705754C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810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24FC-A925-4EA3-865B-5ED495C75048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05D2-00A0-409B-8B16-B0705754C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48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24FC-A925-4EA3-865B-5ED495C75048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05D2-00A0-409B-8B16-B0705754C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37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24FC-A925-4EA3-865B-5ED495C75048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05D2-00A0-409B-8B16-B0705754C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39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24FC-A925-4EA3-865B-5ED495C75048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05D2-00A0-409B-8B16-B0705754C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91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24FC-A925-4EA3-865B-5ED495C75048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05D2-00A0-409B-8B16-B0705754C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49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824FC-A925-4EA3-865B-5ED495C75048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A05D2-00A0-409B-8B16-B0705754C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88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図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51" y="4961427"/>
            <a:ext cx="350237" cy="495629"/>
          </a:xfrm>
          <a:prstGeom prst="rect">
            <a:avLst/>
          </a:prstGeom>
        </p:spPr>
      </p:pic>
      <p:sp>
        <p:nvSpPr>
          <p:cNvPr id="48" name="正方形/長方形 47"/>
          <p:cNvSpPr/>
          <p:nvPr/>
        </p:nvSpPr>
        <p:spPr>
          <a:xfrm>
            <a:off x="0" y="7809909"/>
            <a:ext cx="6891237" cy="2096092"/>
          </a:xfrm>
          <a:prstGeom prst="rect">
            <a:avLst/>
          </a:prstGeom>
          <a:solidFill>
            <a:srgbClr val="3DA5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  <a:defRPr/>
            </a:pPr>
            <a:r>
              <a:rPr lang="ja-JP" altLang="en-US" sz="900" b="1" dirty="0">
                <a:solidFill>
                  <a:schemeClr val="tx1"/>
                </a:solidFill>
                <a:latin typeface="+mj-ea"/>
              </a:rPr>
              <a:t>■会   場：東洋大学 川越キャンパス　　　</a:t>
            </a:r>
            <a:r>
              <a:rPr lang="ja-JP" altLang="en-US" sz="900" b="1" dirty="0" smtClean="0">
                <a:solidFill>
                  <a:schemeClr val="tx1"/>
                </a:solidFill>
                <a:latin typeface="+mj-ea"/>
              </a:rPr>
              <a:t>東武</a:t>
            </a:r>
            <a:r>
              <a:rPr lang="ja-JP" altLang="en-US" sz="900" b="1" dirty="0">
                <a:solidFill>
                  <a:schemeClr val="tx1"/>
                </a:solidFill>
                <a:latin typeface="+mj-ea"/>
              </a:rPr>
              <a:t>東上線 鶴ヶ島駅東口から徒歩</a:t>
            </a:r>
            <a:r>
              <a:rPr lang="en-US" altLang="ja-JP" sz="900" b="1" dirty="0">
                <a:solidFill>
                  <a:schemeClr val="tx1"/>
                </a:solidFill>
                <a:latin typeface="+mj-ea"/>
              </a:rPr>
              <a:t>10</a:t>
            </a:r>
            <a:r>
              <a:rPr lang="ja-JP" altLang="en-US" sz="900" b="1" dirty="0">
                <a:solidFill>
                  <a:schemeClr val="tx1"/>
                </a:solidFill>
                <a:latin typeface="+mj-ea"/>
              </a:rPr>
              <a:t>分（新西門まで）</a:t>
            </a:r>
            <a:endParaRPr lang="en-US" altLang="ja-JP" sz="900" b="1" dirty="0">
              <a:solidFill>
                <a:schemeClr val="tx1"/>
              </a:solidFill>
              <a:latin typeface="+mj-ea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900" b="1" dirty="0">
                <a:solidFill>
                  <a:schemeClr val="tx1"/>
                </a:solidFill>
                <a:latin typeface="+mj-ea"/>
              </a:rPr>
              <a:t>■お申し込み方法</a:t>
            </a:r>
            <a:endParaRPr lang="en-US" altLang="ja-JP" sz="900" b="1" dirty="0">
              <a:solidFill>
                <a:schemeClr val="tx1"/>
              </a:solidFill>
              <a:latin typeface="+mj-ea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900" b="1" dirty="0">
                <a:solidFill>
                  <a:schemeClr val="tx1"/>
                </a:solidFill>
                <a:latin typeface="+mj-ea"/>
              </a:rPr>
              <a:t>　　・</a:t>
            </a:r>
            <a:r>
              <a:rPr lang="en-US" altLang="ja-JP" sz="900" b="1" dirty="0" smtClean="0">
                <a:solidFill>
                  <a:schemeClr val="tx1"/>
                </a:solidFill>
                <a:latin typeface="+mj-ea"/>
              </a:rPr>
              <a:t>FAX              </a:t>
            </a:r>
            <a:r>
              <a:rPr lang="ja-JP" altLang="en-US" sz="900" b="1" dirty="0">
                <a:solidFill>
                  <a:schemeClr val="tx1"/>
                </a:solidFill>
                <a:latin typeface="+mj-ea"/>
              </a:rPr>
              <a:t> </a:t>
            </a:r>
            <a:r>
              <a:rPr lang="en-US" altLang="ja-JP" sz="900" b="1" dirty="0" smtClean="0">
                <a:solidFill>
                  <a:schemeClr val="tx1"/>
                </a:solidFill>
                <a:latin typeface="+mj-ea"/>
              </a:rPr>
              <a:t> </a:t>
            </a:r>
            <a:r>
              <a:rPr lang="ja-JP" altLang="en-US" sz="900" b="1" dirty="0" smtClean="0">
                <a:solidFill>
                  <a:schemeClr val="tx1"/>
                </a:solidFill>
                <a:latin typeface="+mj-ea"/>
              </a:rPr>
              <a:t>：裏面</a:t>
            </a:r>
            <a:r>
              <a:rPr lang="ja-JP" altLang="en-US" sz="900" b="1" dirty="0">
                <a:solidFill>
                  <a:schemeClr val="tx1"/>
                </a:solidFill>
                <a:latin typeface="+mj-ea"/>
              </a:rPr>
              <a:t>の「受講</a:t>
            </a:r>
            <a:r>
              <a:rPr lang="ja-JP" altLang="en-US" sz="900" b="1" dirty="0" smtClean="0">
                <a:solidFill>
                  <a:schemeClr val="tx1"/>
                </a:solidFill>
                <a:latin typeface="+mj-ea"/>
              </a:rPr>
              <a:t>申込書」を</a:t>
            </a:r>
            <a:r>
              <a:rPr lang="ja-JP" altLang="en-US" sz="900" b="1" dirty="0">
                <a:solidFill>
                  <a:schemeClr val="tx1"/>
                </a:solidFill>
                <a:latin typeface="+mj-ea"/>
              </a:rPr>
              <a:t>ご利用ください。</a:t>
            </a:r>
            <a:endParaRPr lang="en-US" altLang="ja-JP" sz="900" b="1" dirty="0">
              <a:solidFill>
                <a:schemeClr val="tx1"/>
              </a:solidFill>
              <a:latin typeface="+mj-ea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900" b="1" dirty="0">
                <a:solidFill>
                  <a:schemeClr val="tx1"/>
                </a:solidFill>
                <a:latin typeface="+mj-ea"/>
              </a:rPr>
              <a:t>　　・</a:t>
            </a:r>
            <a:r>
              <a:rPr lang="en-US" altLang="ja-JP" sz="900" b="1" dirty="0">
                <a:solidFill>
                  <a:schemeClr val="tx1"/>
                </a:solidFill>
                <a:latin typeface="+mj-ea"/>
              </a:rPr>
              <a:t>WEB</a:t>
            </a:r>
            <a:r>
              <a:rPr lang="ja-JP" altLang="en-US" sz="900" b="1" dirty="0">
                <a:solidFill>
                  <a:schemeClr val="tx1"/>
                </a:solidFill>
                <a:latin typeface="+mj-ea"/>
              </a:rPr>
              <a:t>サイト</a:t>
            </a:r>
            <a:r>
              <a:rPr lang="ja-JP" altLang="en-US" sz="900" b="1" dirty="0" smtClean="0">
                <a:solidFill>
                  <a:schemeClr val="tx1"/>
                </a:solidFill>
                <a:latin typeface="+mj-ea"/>
              </a:rPr>
              <a:t>から ：</a:t>
            </a:r>
            <a:r>
              <a:rPr lang="en-US" altLang="ja-JP" sz="900" b="1" dirty="0" smtClean="0">
                <a:solidFill>
                  <a:schemeClr val="tx1"/>
                </a:solidFill>
                <a:latin typeface="+mj-ea"/>
              </a:rPr>
              <a:t>HP</a:t>
            </a:r>
            <a:r>
              <a:rPr lang="ja-JP" altLang="en-US" sz="900" b="1" dirty="0">
                <a:solidFill>
                  <a:schemeClr val="tx1"/>
                </a:solidFill>
                <a:latin typeface="+mj-ea"/>
              </a:rPr>
              <a:t>から申込書をダウンロードのうえ</a:t>
            </a:r>
            <a:r>
              <a:rPr lang="ja-JP" altLang="en-US" sz="900" b="1" dirty="0" smtClean="0">
                <a:solidFill>
                  <a:schemeClr val="tx1"/>
                </a:solidFill>
                <a:latin typeface="+mj-ea"/>
              </a:rPr>
              <a:t>、</a:t>
            </a:r>
            <a:endParaRPr lang="en-US" altLang="ja-JP" sz="900" b="1" dirty="0" smtClean="0">
              <a:solidFill>
                <a:schemeClr val="tx1"/>
              </a:solidFill>
              <a:latin typeface="+mj-ea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900" b="1" dirty="0">
                <a:solidFill>
                  <a:schemeClr val="tx1"/>
                </a:solidFill>
                <a:latin typeface="+mj-ea"/>
              </a:rPr>
              <a:t>　</a:t>
            </a:r>
            <a:r>
              <a:rPr lang="ja-JP" altLang="en-US" sz="900" b="1" dirty="0" smtClean="0">
                <a:solidFill>
                  <a:schemeClr val="tx1"/>
                </a:solidFill>
                <a:latin typeface="+mj-ea"/>
              </a:rPr>
              <a:t>　                   　  　</a:t>
            </a:r>
            <a:r>
              <a:rPr lang="en-US" altLang="ja-JP" sz="900" b="1" dirty="0" smtClean="0">
                <a:solidFill>
                  <a:schemeClr val="tx1"/>
                </a:solidFill>
                <a:latin typeface="+mj-ea"/>
              </a:rPr>
              <a:t>FAX</a:t>
            </a:r>
            <a:r>
              <a:rPr lang="ja-JP" altLang="en-US" sz="900" b="1" dirty="0">
                <a:solidFill>
                  <a:schemeClr val="tx1"/>
                </a:solidFill>
                <a:latin typeface="+mj-ea"/>
              </a:rPr>
              <a:t>または</a:t>
            </a:r>
            <a:r>
              <a:rPr lang="en-US" altLang="ja-JP" sz="900" b="1" dirty="0">
                <a:solidFill>
                  <a:schemeClr val="tx1"/>
                </a:solidFill>
                <a:latin typeface="+mj-ea"/>
              </a:rPr>
              <a:t>E-Mail</a:t>
            </a:r>
            <a:r>
              <a:rPr lang="ja-JP" altLang="en-US" sz="900" b="1" dirty="0">
                <a:solidFill>
                  <a:schemeClr val="tx1"/>
                </a:solidFill>
                <a:latin typeface="+mj-ea"/>
              </a:rPr>
              <a:t>でお申し込みください。</a:t>
            </a:r>
            <a:endParaRPr lang="en-US" altLang="ja-JP" sz="900" b="1" dirty="0">
              <a:solidFill>
                <a:schemeClr val="tx1"/>
              </a:solidFill>
              <a:latin typeface="+mj-ea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900" b="1" dirty="0" smtClean="0">
                <a:solidFill>
                  <a:schemeClr val="tx1"/>
                </a:solidFill>
                <a:latin typeface="+mj-ea"/>
              </a:rPr>
              <a:t>■詳しい</a:t>
            </a:r>
            <a:r>
              <a:rPr lang="ja-JP" altLang="en-US" sz="900" b="1" dirty="0">
                <a:solidFill>
                  <a:schemeClr val="tx1"/>
                </a:solidFill>
                <a:latin typeface="+mj-ea"/>
              </a:rPr>
              <a:t>講座案内をご希望の方は、下記までお問い合わせいただく</a:t>
            </a:r>
            <a:r>
              <a:rPr lang="ja-JP" altLang="en-US" sz="900" b="1" dirty="0" smtClean="0">
                <a:solidFill>
                  <a:schemeClr val="tx1"/>
                </a:solidFill>
                <a:latin typeface="+mj-ea"/>
              </a:rPr>
              <a:t>か、 </a:t>
            </a:r>
            <a:endParaRPr lang="en-US" altLang="ja-JP" sz="900" b="1" dirty="0" smtClean="0">
              <a:solidFill>
                <a:schemeClr val="tx1"/>
              </a:solidFill>
              <a:latin typeface="+mj-ea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900" b="1" dirty="0" smtClean="0">
                <a:solidFill>
                  <a:schemeClr val="tx1"/>
                </a:solidFill>
                <a:latin typeface="+mj-ea"/>
              </a:rPr>
              <a:t>　</a:t>
            </a:r>
            <a:r>
              <a:rPr lang="ja-JP" altLang="en-US" sz="900" b="1" dirty="0">
                <a:solidFill>
                  <a:schemeClr val="tx1"/>
                </a:solidFill>
                <a:latin typeface="+mj-ea"/>
              </a:rPr>
              <a:t>　</a:t>
            </a:r>
            <a:r>
              <a:rPr lang="en-US" altLang="ja-JP" sz="900" b="1" dirty="0" smtClean="0">
                <a:solidFill>
                  <a:schemeClr val="tx1"/>
                </a:solidFill>
                <a:latin typeface="+mj-ea"/>
              </a:rPr>
              <a:t>HP</a:t>
            </a:r>
            <a:r>
              <a:rPr lang="ja-JP" altLang="en-US" sz="900" b="1" dirty="0">
                <a:solidFill>
                  <a:schemeClr val="tx1"/>
                </a:solidFill>
                <a:latin typeface="+mj-ea"/>
              </a:rPr>
              <a:t>をご覧ください</a:t>
            </a:r>
            <a:r>
              <a:rPr lang="ja-JP" altLang="en-US" sz="900" b="1" dirty="0" smtClean="0">
                <a:solidFill>
                  <a:schemeClr val="tx1"/>
                </a:solidFill>
                <a:latin typeface="+mj-ea"/>
              </a:rPr>
              <a:t>。</a:t>
            </a:r>
            <a:endParaRPr lang="en-US" altLang="ja-JP" sz="900" b="1" dirty="0" smtClean="0">
              <a:solidFill>
                <a:schemeClr val="tx1"/>
              </a:solidFill>
              <a:latin typeface="+mj-ea"/>
            </a:endParaRPr>
          </a:p>
          <a:p>
            <a:pPr>
              <a:spcBef>
                <a:spcPct val="0"/>
              </a:spcBef>
              <a:defRPr/>
            </a:pPr>
            <a:r>
              <a:rPr lang="en-US" altLang="ja-JP" sz="900" b="1" dirty="0">
                <a:solidFill>
                  <a:schemeClr val="tx1"/>
                </a:solidFill>
                <a:latin typeface="+mj-ea"/>
              </a:rPr>
              <a:t> </a:t>
            </a:r>
            <a:r>
              <a:rPr lang="en-US" altLang="ja-JP" sz="900" b="1" dirty="0" smtClean="0">
                <a:solidFill>
                  <a:schemeClr val="tx1"/>
                </a:solidFill>
                <a:latin typeface="+mj-ea"/>
              </a:rPr>
              <a:t>   </a:t>
            </a:r>
            <a:r>
              <a:rPr lang="en-US" altLang="ja-JP" sz="900" b="1" dirty="0">
                <a:solidFill>
                  <a:schemeClr val="tx1"/>
                </a:solidFill>
                <a:latin typeface="+mj-ea"/>
              </a:rPr>
              <a:t>URL</a:t>
            </a:r>
            <a:r>
              <a:rPr lang="ja-JP" altLang="en-US" sz="900" b="1" dirty="0" smtClean="0">
                <a:solidFill>
                  <a:schemeClr val="tx1"/>
                </a:solidFill>
                <a:latin typeface="+mj-ea"/>
              </a:rPr>
              <a:t>：</a:t>
            </a:r>
            <a:r>
              <a:rPr lang="en-US" altLang="ja-JP" sz="900" b="1" dirty="0" smtClean="0">
                <a:solidFill>
                  <a:schemeClr val="tx1"/>
                </a:solidFill>
                <a:latin typeface="+mj-ea"/>
              </a:rPr>
              <a:t>https</a:t>
            </a:r>
            <a:r>
              <a:rPr lang="en-US" altLang="ja-JP" sz="900" b="1" dirty="0">
                <a:solidFill>
                  <a:schemeClr val="tx1"/>
                </a:solidFill>
                <a:latin typeface="+mj-ea"/>
              </a:rPr>
              <a:t>://www.toyo.ac.jp/research/industry-government/pec </a:t>
            </a:r>
            <a:r>
              <a:rPr lang="ja-JP" altLang="en-US" sz="900" b="1" dirty="0">
                <a:solidFill>
                  <a:schemeClr val="tx1"/>
                </a:solidFill>
                <a:latin typeface="+mj-ea"/>
              </a:rPr>
              <a:t>　　　　　　　　　　　　　　　　　　　　　　　　　　</a:t>
            </a:r>
            <a:endParaRPr lang="en-US" altLang="ja-JP" sz="900" b="1" dirty="0">
              <a:solidFill>
                <a:schemeClr val="tx1"/>
              </a:solidFill>
              <a:latin typeface="+mj-ea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900" b="1" dirty="0" smtClean="0">
                <a:solidFill>
                  <a:schemeClr val="tx1"/>
                </a:solidFill>
                <a:latin typeface="+mj-ea"/>
              </a:rPr>
              <a:t>■申し込み</a:t>
            </a:r>
            <a:r>
              <a:rPr lang="ja-JP" altLang="en-US" sz="900" b="1" dirty="0">
                <a:solidFill>
                  <a:schemeClr val="tx1"/>
                </a:solidFill>
                <a:latin typeface="+mj-ea"/>
              </a:rPr>
              <a:t>期限</a:t>
            </a:r>
            <a:r>
              <a:rPr lang="ja-JP" altLang="en-US" sz="900" b="1" dirty="0" smtClean="0">
                <a:solidFill>
                  <a:schemeClr val="tx1"/>
                </a:solidFill>
                <a:latin typeface="+mj-ea"/>
              </a:rPr>
              <a:t>：</a:t>
            </a:r>
            <a:r>
              <a:rPr lang="en-US" altLang="ja-JP" sz="900" b="1" dirty="0" smtClean="0">
                <a:solidFill>
                  <a:schemeClr val="tx1"/>
                </a:solidFill>
                <a:latin typeface="+mj-ea"/>
              </a:rPr>
              <a:t>9</a:t>
            </a:r>
            <a:r>
              <a:rPr lang="ja-JP" altLang="en-US" sz="900" b="1" dirty="0" smtClean="0">
                <a:solidFill>
                  <a:schemeClr val="tx1"/>
                </a:solidFill>
                <a:latin typeface="+mj-ea"/>
              </a:rPr>
              <a:t>月</a:t>
            </a:r>
            <a:r>
              <a:rPr lang="en-US" altLang="ja-JP" sz="900" b="1" dirty="0" smtClean="0">
                <a:solidFill>
                  <a:schemeClr val="tx1"/>
                </a:solidFill>
                <a:latin typeface="+mj-ea"/>
              </a:rPr>
              <a:t>20</a:t>
            </a:r>
            <a:r>
              <a:rPr lang="ja-JP" altLang="en-US" sz="900" b="1" dirty="0" smtClean="0">
                <a:solidFill>
                  <a:schemeClr val="tx1"/>
                </a:solidFill>
                <a:latin typeface="+mj-ea"/>
              </a:rPr>
              <a:t>日</a:t>
            </a:r>
            <a:r>
              <a:rPr lang="en-US" altLang="ja-JP" sz="900" b="1" dirty="0" smtClean="0">
                <a:solidFill>
                  <a:schemeClr val="tx1"/>
                </a:solidFill>
                <a:latin typeface="+mj-ea"/>
              </a:rPr>
              <a:t>(</a:t>
            </a:r>
            <a:r>
              <a:rPr lang="ja-JP" altLang="en-US" sz="900" b="1" dirty="0" smtClean="0">
                <a:solidFill>
                  <a:schemeClr val="tx1"/>
                </a:solidFill>
                <a:latin typeface="+mj-ea"/>
              </a:rPr>
              <a:t>金</a:t>
            </a:r>
            <a:r>
              <a:rPr lang="en-US" altLang="ja-JP" sz="900" b="1" dirty="0" smtClean="0">
                <a:solidFill>
                  <a:schemeClr val="tx1"/>
                </a:solidFill>
                <a:latin typeface="+mj-ea"/>
              </a:rPr>
              <a:t>)</a:t>
            </a:r>
          </a:p>
          <a:p>
            <a:pPr>
              <a:spcBef>
                <a:spcPct val="0"/>
              </a:spcBef>
              <a:defRPr/>
            </a:pPr>
            <a:r>
              <a:rPr lang="ja-JP" altLang="en-US" sz="900" b="1" dirty="0" smtClean="0">
                <a:solidFill>
                  <a:schemeClr val="tx1"/>
                </a:solidFill>
                <a:latin typeface="+mj-ea"/>
              </a:rPr>
              <a:t>■受講料：</a:t>
            </a:r>
            <a:r>
              <a:rPr lang="en-US" altLang="ja-JP" sz="900" b="1" dirty="0" smtClean="0">
                <a:solidFill>
                  <a:schemeClr val="tx1"/>
                </a:solidFill>
                <a:latin typeface="+mj-ea"/>
              </a:rPr>
              <a:t>2</a:t>
            </a:r>
            <a:r>
              <a:rPr lang="ja-JP" altLang="en-US" sz="900" b="1" dirty="0" smtClean="0">
                <a:solidFill>
                  <a:schemeClr val="tx1"/>
                </a:solidFill>
                <a:latin typeface="+mj-ea"/>
              </a:rPr>
              <a:t>日間　</a:t>
            </a:r>
            <a:r>
              <a:rPr lang="en-US" altLang="ja-JP" sz="900" b="1" dirty="0" smtClean="0">
                <a:solidFill>
                  <a:schemeClr val="tx1"/>
                </a:solidFill>
                <a:latin typeface="+mj-ea"/>
              </a:rPr>
              <a:t>20,000</a:t>
            </a:r>
            <a:r>
              <a:rPr lang="ja-JP" altLang="en-US" sz="900" b="1" dirty="0" smtClean="0">
                <a:solidFill>
                  <a:schemeClr val="tx1"/>
                </a:solidFill>
                <a:latin typeface="+mj-ea"/>
              </a:rPr>
              <a:t>円　</a:t>
            </a:r>
            <a:r>
              <a:rPr lang="en-US" altLang="ja-JP" sz="900" b="1" dirty="0" smtClean="0">
                <a:solidFill>
                  <a:schemeClr val="tx1"/>
                </a:solidFill>
                <a:latin typeface="+mj-ea"/>
              </a:rPr>
              <a:t>(1</a:t>
            </a:r>
            <a:r>
              <a:rPr lang="ja-JP" altLang="en-US" sz="900" b="1" dirty="0" smtClean="0">
                <a:solidFill>
                  <a:schemeClr val="tx1"/>
                </a:solidFill>
                <a:latin typeface="+mj-ea"/>
              </a:rPr>
              <a:t>日のみ受講の場合は</a:t>
            </a:r>
            <a:r>
              <a:rPr lang="en-US" altLang="ja-JP" sz="900" b="1" dirty="0" smtClean="0">
                <a:solidFill>
                  <a:schemeClr val="tx1"/>
                </a:solidFill>
                <a:latin typeface="+mj-ea"/>
              </a:rPr>
              <a:t>10,000</a:t>
            </a:r>
            <a:r>
              <a:rPr lang="ja-JP" altLang="en-US" sz="900" b="1" dirty="0" smtClean="0">
                <a:solidFill>
                  <a:schemeClr val="tx1"/>
                </a:solidFill>
                <a:latin typeface="+mj-ea"/>
              </a:rPr>
              <a:t>円</a:t>
            </a:r>
            <a:r>
              <a:rPr lang="en-US" altLang="ja-JP" sz="900" b="1" dirty="0">
                <a:solidFill>
                  <a:schemeClr val="tx1"/>
                </a:solidFill>
                <a:latin typeface="+mj-ea"/>
              </a:rPr>
              <a:t>)</a:t>
            </a:r>
            <a:endParaRPr lang="en-US" altLang="ja-JP" sz="900" b="1" dirty="0" smtClean="0">
              <a:solidFill>
                <a:schemeClr val="tx1"/>
              </a:solidFill>
              <a:latin typeface="+mj-ea"/>
            </a:endParaRPr>
          </a:p>
          <a:p>
            <a:pPr>
              <a:spcBef>
                <a:spcPct val="0"/>
              </a:spcBef>
              <a:defRPr/>
            </a:pPr>
            <a:endParaRPr lang="en-US" altLang="ja-JP" sz="1000" dirty="0">
              <a:solidFill>
                <a:schemeClr val="tx1"/>
              </a:solidFill>
              <a:latin typeface="+mj-ea"/>
            </a:endParaRPr>
          </a:p>
          <a:p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お問合せ先：東洋大学産学協同教育センター</a:t>
            </a:r>
            <a:endParaRPr kumimoji="1"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　　　　　　　　　　　　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TEL:049-239-1646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　　　</a:t>
            </a:r>
            <a:r>
              <a:rPr kumimoji="1" lang="en-US" altLang="ja-JP" sz="1200" b="1" dirty="0" err="1" smtClean="0">
                <a:solidFill>
                  <a:schemeClr val="tx1"/>
                </a:solidFill>
              </a:rPr>
              <a:t>E-mail:tpec@toyo.jp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70452" y="344488"/>
            <a:ext cx="3114978" cy="1961181"/>
          </a:xfrm>
          <a:prstGeom prst="rect">
            <a:avLst/>
          </a:prstGeom>
          <a:blipFill>
            <a:blip r:embed="rId3"/>
            <a:srcRect/>
            <a:stretch>
              <a:fillRect l="-4171" r="-5351"/>
            </a:stretch>
          </a:blip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2194" y="3874621"/>
            <a:ext cx="5403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002060"/>
                </a:solidFill>
              </a:rPr>
              <a:t>　</a:t>
            </a:r>
            <a:r>
              <a:rPr lang="en-US" altLang="ja-JP" sz="3600" b="1" dirty="0"/>
              <a:t>9</a:t>
            </a:r>
            <a:r>
              <a:rPr kumimoji="1" lang="ja-JP" altLang="en-US" sz="3600" b="1" dirty="0" smtClean="0"/>
              <a:t>月</a:t>
            </a:r>
            <a:r>
              <a:rPr lang="en-US" altLang="ja-JP" sz="3600" b="1" dirty="0"/>
              <a:t>27</a:t>
            </a:r>
            <a:r>
              <a:rPr kumimoji="1" lang="ja-JP" altLang="en-US" sz="3600" b="1" dirty="0" smtClean="0"/>
              <a:t>日</a:t>
            </a:r>
            <a:r>
              <a:rPr lang="en-US" altLang="ja-JP" sz="3600" b="1" dirty="0" smtClean="0"/>
              <a:t>(</a:t>
            </a:r>
            <a:r>
              <a:rPr lang="ja-JP" altLang="en-US" sz="3600" b="1" dirty="0"/>
              <a:t>金</a:t>
            </a:r>
            <a:r>
              <a:rPr lang="en-US" altLang="ja-JP" sz="3600" b="1" dirty="0" smtClean="0"/>
              <a:t>)</a:t>
            </a:r>
            <a:r>
              <a:rPr lang="en-US" altLang="ja-JP" b="1" dirty="0" smtClean="0"/>
              <a:t>14</a:t>
            </a:r>
            <a:r>
              <a:rPr lang="ja-JP" altLang="en-US" b="1" dirty="0" smtClean="0"/>
              <a:t>：</a:t>
            </a:r>
            <a:r>
              <a:rPr lang="en-US" altLang="ja-JP" b="1" dirty="0" smtClean="0"/>
              <a:t>00</a:t>
            </a:r>
            <a:r>
              <a:rPr lang="ja-JP" altLang="en-US" b="1" dirty="0" smtClean="0"/>
              <a:t>～</a:t>
            </a:r>
            <a:r>
              <a:rPr lang="en-US" altLang="ja-JP" b="1" dirty="0" smtClean="0"/>
              <a:t>17</a:t>
            </a:r>
            <a:r>
              <a:rPr lang="ja-JP" altLang="en-US" b="1" dirty="0" smtClean="0"/>
              <a:t>：</a:t>
            </a:r>
            <a:r>
              <a:rPr lang="en-US" altLang="ja-JP" b="1" dirty="0"/>
              <a:t>3</a:t>
            </a:r>
            <a:r>
              <a:rPr lang="en-US" altLang="ja-JP" b="1" dirty="0" smtClean="0"/>
              <a:t>0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1360" y="4808984"/>
            <a:ext cx="43078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 smtClean="0"/>
              <a:t>10</a:t>
            </a:r>
            <a:r>
              <a:rPr kumimoji="1" lang="ja-JP" altLang="en-US" sz="3600" b="1" dirty="0" smtClean="0"/>
              <a:t>月</a:t>
            </a:r>
            <a:r>
              <a:rPr lang="en-US" altLang="ja-JP" sz="3600" b="1" dirty="0"/>
              <a:t>4</a:t>
            </a:r>
            <a:r>
              <a:rPr kumimoji="1" lang="ja-JP" altLang="en-US" sz="3600" b="1" dirty="0" smtClean="0"/>
              <a:t>日</a:t>
            </a:r>
            <a:r>
              <a:rPr lang="en-US" altLang="ja-JP" sz="3600" b="1" dirty="0" smtClean="0"/>
              <a:t>(</a:t>
            </a:r>
            <a:r>
              <a:rPr lang="ja-JP" altLang="en-US" sz="3600" b="1" dirty="0"/>
              <a:t>金</a:t>
            </a:r>
            <a:r>
              <a:rPr lang="en-US" altLang="ja-JP" sz="3600" b="1" dirty="0" smtClean="0"/>
              <a:t>)</a:t>
            </a:r>
            <a:r>
              <a:rPr lang="en-US" altLang="ja-JP" b="1" dirty="0" smtClean="0"/>
              <a:t>14</a:t>
            </a:r>
            <a:r>
              <a:rPr lang="ja-JP" altLang="en-US" b="1" dirty="0" smtClean="0"/>
              <a:t>：</a:t>
            </a:r>
            <a:r>
              <a:rPr lang="en-US" altLang="ja-JP" b="1" dirty="0" smtClean="0"/>
              <a:t>00</a:t>
            </a:r>
            <a:r>
              <a:rPr lang="ja-JP" altLang="en-US" b="1" dirty="0" smtClean="0"/>
              <a:t>～</a:t>
            </a:r>
            <a:r>
              <a:rPr lang="en-US" altLang="ja-JP" b="1" dirty="0" smtClean="0"/>
              <a:t>17</a:t>
            </a:r>
            <a:r>
              <a:rPr lang="ja-JP" altLang="en-US" b="1" dirty="0" smtClean="0"/>
              <a:t>：</a:t>
            </a:r>
            <a:r>
              <a:rPr lang="en-US" altLang="ja-JP" b="1" dirty="0"/>
              <a:t>3</a:t>
            </a:r>
            <a:r>
              <a:rPr lang="en-US" altLang="ja-JP" b="1" dirty="0" smtClean="0"/>
              <a:t>0</a:t>
            </a:r>
            <a:endParaRPr lang="ja-JP" altLang="en-US" sz="1050" b="1" dirty="0"/>
          </a:p>
          <a:p>
            <a:endParaRPr kumimoji="1" lang="ja-JP" altLang="en-US" sz="900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994217" y="7113240"/>
            <a:ext cx="1963175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/>
              <a:t>■</a:t>
            </a:r>
            <a:r>
              <a:rPr lang="ja-JP" altLang="en-US" sz="900" b="1" dirty="0" smtClean="0"/>
              <a:t>講 師 ：</a:t>
            </a:r>
            <a:r>
              <a:rPr lang="ja-JP" altLang="en-US" sz="1050" b="1" dirty="0" smtClean="0"/>
              <a:t>島田　裕次</a:t>
            </a:r>
            <a:endParaRPr lang="en-US" altLang="ja-JP" sz="1050" b="1" dirty="0" smtClean="0"/>
          </a:p>
          <a:p>
            <a:r>
              <a:rPr lang="ja-JP" altLang="en-US" sz="900" b="1" dirty="0" smtClean="0"/>
              <a:t> 　　　　　　東洋大学</a:t>
            </a:r>
            <a:endParaRPr lang="en-US" altLang="ja-JP" sz="900" b="1" dirty="0" smtClean="0"/>
          </a:p>
          <a:p>
            <a:r>
              <a:rPr lang="ja-JP" altLang="en-US" sz="900" b="1" dirty="0"/>
              <a:t>　 </a:t>
            </a:r>
            <a:r>
              <a:rPr lang="ja-JP" altLang="en-US" sz="900" b="1" dirty="0" smtClean="0"/>
              <a:t>　　　　　 総合情報学部</a:t>
            </a:r>
            <a:r>
              <a:rPr lang="en-US" altLang="ja-JP" sz="900" b="1" dirty="0" smtClean="0"/>
              <a:t>   </a:t>
            </a:r>
          </a:p>
          <a:p>
            <a:r>
              <a:rPr lang="ja-JP" altLang="en-US" sz="900" b="1" dirty="0"/>
              <a:t>　</a:t>
            </a:r>
            <a:r>
              <a:rPr lang="ja-JP" altLang="en-US" sz="900" b="1" dirty="0" smtClean="0"/>
              <a:t>　　　　　 総合情報学科・教授</a:t>
            </a:r>
            <a:endParaRPr lang="en-US" altLang="ja-JP" sz="900" b="1" dirty="0" smtClean="0"/>
          </a:p>
          <a:p>
            <a:endParaRPr kumimoji="1" lang="ja-JP" altLang="en-US" sz="900" b="1" dirty="0">
              <a:solidFill>
                <a:srgbClr val="00206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25144" y="4592960"/>
            <a:ext cx="207273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 smtClean="0"/>
              <a:t>●講義内容</a:t>
            </a:r>
            <a:endParaRPr lang="en-US" altLang="ja-JP" sz="900" b="1" dirty="0" smtClean="0"/>
          </a:p>
          <a:p>
            <a:r>
              <a:rPr lang="ja-JP" altLang="en-US" sz="900" b="1" dirty="0"/>
              <a:t>＜</a:t>
            </a:r>
            <a:r>
              <a:rPr lang="ja-JP" altLang="ja-JP" sz="900" dirty="0" smtClean="0"/>
              <a:t>ケーススタディ</a:t>
            </a:r>
            <a:r>
              <a:rPr lang="ja-JP" altLang="ja-JP" sz="900" dirty="0"/>
              <a:t>＞</a:t>
            </a:r>
          </a:p>
          <a:p>
            <a:pPr lvl="0"/>
            <a:r>
              <a:rPr lang="ja-JP" altLang="en-US" sz="900" dirty="0" smtClean="0"/>
              <a:t>①</a:t>
            </a:r>
            <a:r>
              <a:rPr lang="ja-JP" altLang="ja-JP" sz="900" dirty="0" smtClean="0"/>
              <a:t>システム</a:t>
            </a:r>
            <a:r>
              <a:rPr lang="ja-JP" altLang="ja-JP" sz="900" dirty="0"/>
              <a:t>開発を巡る問題</a:t>
            </a:r>
          </a:p>
          <a:p>
            <a:pPr lvl="0"/>
            <a:r>
              <a:rPr lang="ja-JP" altLang="en-US" sz="900" dirty="0" smtClean="0"/>
              <a:t>②</a:t>
            </a:r>
            <a:r>
              <a:rPr lang="ja-JP" altLang="ja-JP" sz="900" dirty="0" smtClean="0"/>
              <a:t>システム</a:t>
            </a:r>
            <a:r>
              <a:rPr lang="ja-JP" altLang="ja-JP" sz="900" dirty="0"/>
              <a:t>運用・保守</a:t>
            </a:r>
            <a:r>
              <a:rPr lang="ja-JP" altLang="ja-JP" sz="900" dirty="0" smtClean="0"/>
              <a:t>を</a:t>
            </a:r>
            <a:r>
              <a:rPr lang="ja-JP" altLang="en-US" sz="900" dirty="0" smtClean="0"/>
              <a:t>巡る</a:t>
            </a:r>
            <a:r>
              <a:rPr lang="ja-JP" altLang="ja-JP" sz="900" dirty="0" smtClean="0"/>
              <a:t>問題</a:t>
            </a:r>
            <a:endParaRPr lang="en-US" altLang="ja-JP" sz="900" dirty="0" smtClean="0"/>
          </a:p>
          <a:p>
            <a:pPr lvl="0"/>
            <a:r>
              <a:rPr lang="ja-JP" altLang="en-US" sz="900" dirty="0" smtClean="0"/>
              <a:t>③調達方法を巡る問題</a:t>
            </a:r>
            <a:endParaRPr lang="ja-JP" altLang="ja-JP" sz="9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5495" y="2427928"/>
            <a:ext cx="6797881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solidFill>
                  <a:srgbClr val="002060"/>
                </a:solidFill>
              </a:rPr>
              <a:t>　</a:t>
            </a:r>
            <a:r>
              <a:rPr lang="ja-JP" altLang="ja-JP" sz="900" b="1" dirty="0" smtClean="0">
                <a:solidFill>
                  <a:srgbClr val="002060"/>
                </a:solidFill>
              </a:rPr>
              <a:t>情報</a:t>
            </a:r>
            <a:r>
              <a:rPr lang="ja-JP" altLang="ja-JP" sz="900" b="1" dirty="0">
                <a:solidFill>
                  <a:srgbClr val="002060"/>
                </a:solidFill>
              </a:rPr>
              <a:t>システムは、営業・販売、物流、生産、購買、人事、経理など様々な業務を遂行する上で、必須の基盤になっています。また、サーバやパソコン、ネットワーク等の通信機器は、老朽化のために定期的にリプレイスする必要があります。さらに、</a:t>
            </a:r>
            <a:r>
              <a:rPr lang="en-US" altLang="ja-JP" sz="900" b="1" dirty="0" err="1">
                <a:solidFill>
                  <a:srgbClr val="002060"/>
                </a:solidFill>
              </a:rPr>
              <a:t>IoT</a:t>
            </a:r>
            <a:r>
              <a:rPr lang="ja-JP" altLang="ja-JP" sz="900" b="1" dirty="0" err="1">
                <a:solidFill>
                  <a:srgbClr val="002060"/>
                </a:solidFill>
              </a:rPr>
              <a:t>、</a:t>
            </a:r>
            <a:r>
              <a:rPr lang="en-US" altLang="ja-JP" sz="900" b="1" dirty="0">
                <a:solidFill>
                  <a:srgbClr val="002060"/>
                </a:solidFill>
              </a:rPr>
              <a:t>AI</a:t>
            </a:r>
            <a:r>
              <a:rPr lang="ja-JP" altLang="ja-JP" sz="900" b="1" dirty="0" err="1">
                <a:solidFill>
                  <a:srgbClr val="002060"/>
                </a:solidFill>
              </a:rPr>
              <a:t>、</a:t>
            </a:r>
            <a:r>
              <a:rPr lang="ja-JP" altLang="ja-JP" sz="900" b="1" dirty="0">
                <a:solidFill>
                  <a:srgbClr val="002060"/>
                </a:solidFill>
              </a:rPr>
              <a:t>ビッグデータ等への対応も必要です。こうした対応においては、ソフトウェアの開発を外部に委託したり、情報機器の購入やクラウドサービスを利用したりする必要が</a:t>
            </a:r>
            <a:r>
              <a:rPr lang="ja-JP" altLang="ja-JP" sz="900" b="1" dirty="0" smtClean="0">
                <a:solidFill>
                  <a:srgbClr val="002060"/>
                </a:solidFill>
              </a:rPr>
              <a:t>ありま</a:t>
            </a:r>
            <a:r>
              <a:rPr lang="ja-JP" altLang="en-US" sz="900" b="1" dirty="0" smtClean="0">
                <a:solidFill>
                  <a:srgbClr val="002060"/>
                </a:solidFill>
              </a:rPr>
              <a:t>す。しかしこのような</a:t>
            </a:r>
            <a:r>
              <a:rPr lang="en-US" altLang="ja-JP" sz="900" b="1" dirty="0" smtClean="0">
                <a:solidFill>
                  <a:srgbClr val="002060"/>
                </a:solidFill>
              </a:rPr>
              <a:t>IT</a:t>
            </a:r>
            <a:r>
              <a:rPr lang="ja-JP" altLang="en-US" sz="900" b="1" dirty="0" smtClean="0">
                <a:solidFill>
                  <a:srgbClr val="002060"/>
                </a:solidFill>
              </a:rPr>
              <a:t>に係る調達</a:t>
            </a:r>
            <a:r>
              <a:rPr lang="en-US" altLang="ja-JP" sz="900" b="1" dirty="0" smtClean="0">
                <a:solidFill>
                  <a:srgbClr val="002060"/>
                </a:solidFill>
              </a:rPr>
              <a:t>(IT</a:t>
            </a:r>
            <a:r>
              <a:rPr lang="ja-JP" altLang="en-US" sz="900" b="1" dirty="0" smtClean="0">
                <a:solidFill>
                  <a:srgbClr val="002060"/>
                </a:solidFill>
              </a:rPr>
              <a:t>調達</a:t>
            </a:r>
            <a:r>
              <a:rPr lang="en-US" altLang="ja-JP" sz="900" b="1" dirty="0" smtClean="0">
                <a:solidFill>
                  <a:srgbClr val="002060"/>
                </a:solidFill>
              </a:rPr>
              <a:t>)</a:t>
            </a:r>
            <a:r>
              <a:rPr lang="ja-JP" altLang="en-US" sz="900" b="1" dirty="0" smtClean="0">
                <a:solidFill>
                  <a:srgbClr val="002060"/>
                </a:solidFill>
              </a:rPr>
              <a:t>を担当する人材は十分とはいえないのが現状ではないでしょうか。</a:t>
            </a:r>
            <a:endParaRPr lang="en-US" altLang="ja-JP" sz="900" b="1" dirty="0">
              <a:solidFill>
                <a:srgbClr val="002060"/>
              </a:solidFill>
            </a:endParaRPr>
          </a:p>
          <a:p>
            <a:r>
              <a:rPr kumimoji="1" lang="ja-JP" altLang="en-US" sz="900" b="1" dirty="0" smtClean="0">
                <a:solidFill>
                  <a:srgbClr val="002060"/>
                </a:solidFill>
              </a:rPr>
              <a:t>　本講座では、システム開発・運用・保守と</a:t>
            </a:r>
            <a:r>
              <a:rPr lang="ja-JP" altLang="en-US" sz="900" b="1" dirty="0" smtClean="0">
                <a:solidFill>
                  <a:srgbClr val="002060"/>
                </a:solidFill>
              </a:rPr>
              <a:t>いった</a:t>
            </a:r>
            <a:r>
              <a:rPr lang="en-US" altLang="ja-JP" sz="900" b="1" dirty="0" smtClean="0">
                <a:solidFill>
                  <a:srgbClr val="002060"/>
                </a:solidFill>
              </a:rPr>
              <a:t>IT</a:t>
            </a:r>
            <a:r>
              <a:rPr lang="ja-JP" altLang="en-US" sz="900" b="1" dirty="0" smtClean="0">
                <a:solidFill>
                  <a:srgbClr val="002060"/>
                </a:solidFill>
              </a:rPr>
              <a:t>に関する知識のない方</a:t>
            </a:r>
            <a:r>
              <a:rPr lang="ja-JP" altLang="en-US" sz="900" b="1" dirty="0">
                <a:solidFill>
                  <a:srgbClr val="002060"/>
                </a:solidFill>
              </a:rPr>
              <a:t>に</a:t>
            </a:r>
            <a:r>
              <a:rPr lang="ja-JP" altLang="en-US" sz="900" b="1" dirty="0" smtClean="0">
                <a:solidFill>
                  <a:srgbClr val="002060"/>
                </a:solidFill>
              </a:rPr>
              <a:t>もご理解いただけるよう、企業や自治体</a:t>
            </a:r>
            <a:r>
              <a:rPr lang="ja-JP" altLang="en-US" sz="900" b="1" dirty="0">
                <a:solidFill>
                  <a:srgbClr val="002060"/>
                </a:solidFill>
              </a:rPr>
              <a:t>の取組</a:t>
            </a:r>
            <a:r>
              <a:rPr lang="ja-JP" altLang="en-US" sz="900" b="1" dirty="0" smtClean="0">
                <a:solidFill>
                  <a:srgbClr val="002060"/>
                </a:solidFill>
              </a:rPr>
              <a:t>事例を紹介しながら、基本的</a:t>
            </a:r>
            <a:r>
              <a:rPr kumimoji="1" lang="ja-JP" altLang="en-US" sz="900" b="1" dirty="0" smtClean="0">
                <a:solidFill>
                  <a:srgbClr val="002060"/>
                </a:solidFill>
              </a:rPr>
              <a:t>な事項をわかりやすく説明し、</a:t>
            </a:r>
            <a:r>
              <a:rPr lang="ja-JP" altLang="ja-JP" sz="900" b="1" dirty="0" smtClean="0">
                <a:solidFill>
                  <a:srgbClr val="002060"/>
                </a:solidFill>
              </a:rPr>
              <a:t>実務</a:t>
            </a:r>
            <a:r>
              <a:rPr lang="ja-JP" altLang="ja-JP" sz="900" b="1" dirty="0">
                <a:solidFill>
                  <a:srgbClr val="002060"/>
                </a:solidFill>
              </a:rPr>
              <a:t>で役立つ</a:t>
            </a:r>
            <a:r>
              <a:rPr lang="ja-JP" altLang="ja-JP" sz="900" b="1" dirty="0" smtClean="0">
                <a:solidFill>
                  <a:srgbClr val="002060"/>
                </a:solidFill>
              </a:rPr>
              <a:t>知識</a:t>
            </a:r>
            <a:r>
              <a:rPr lang="ja-JP" altLang="en-US" sz="900" b="1" dirty="0" smtClean="0">
                <a:solidFill>
                  <a:srgbClr val="002060"/>
                </a:solidFill>
              </a:rPr>
              <a:t>を修得</a:t>
            </a:r>
            <a:r>
              <a:rPr lang="ja-JP" altLang="ja-JP" sz="900" b="1" dirty="0" smtClean="0">
                <a:solidFill>
                  <a:srgbClr val="002060"/>
                </a:solidFill>
              </a:rPr>
              <a:t>できる</a:t>
            </a:r>
            <a:r>
              <a:rPr lang="ja-JP" altLang="ja-JP" sz="900" b="1" dirty="0">
                <a:solidFill>
                  <a:srgbClr val="002060"/>
                </a:solidFill>
              </a:rPr>
              <a:t>ことを目指して</a:t>
            </a:r>
            <a:r>
              <a:rPr lang="ja-JP" altLang="ja-JP" sz="900" b="1" dirty="0" smtClean="0">
                <a:solidFill>
                  <a:srgbClr val="002060"/>
                </a:solidFill>
              </a:rPr>
              <a:t>いま</a:t>
            </a:r>
            <a:r>
              <a:rPr lang="ja-JP" altLang="en-US" sz="900" b="1" dirty="0" smtClean="0">
                <a:solidFill>
                  <a:srgbClr val="002060"/>
                </a:solidFill>
              </a:rPr>
              <a:t>す。</a:t>
            </a:r>
            <a:endParaRPr kumimoji="1" lang="en-US" altLang="ja-JP" sz="1000" b="1" dirty="0" smtClean="0"/>
          </a:p>
        </p:txBody>
      </p:sp>
      <p:cxnSp>
        <p:nvCxnSpPr>
          <p:cNvPr id="35" name="直線コネクタ 34"/>
          <p:cNvCxnSpPr/>
          <p:nvPr/>
        </p:nvCxnSpPr>
        <p:spPr>
          <a:xfrm>
            <a:off x="263113" y="5385048"/>
            <a:ext cx="4246007" cy="0"/>
          </a:xfrm>
          <a:prstGeom prst="line">
            <a:avLst/>
          </a:prstGeom>
          <a:ln w="31750">
            <a:solidFill>
              <a:srgbClr val="2464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51" y="4025323"/>
            <a:ext cx="350237" cy="495629"/>
          </a:xfrm>
          <a:prstGeom prst="rect">
            <a:avLst/>
          </a:prstGeom>
        </p:spPr>
      </p:pic>
      <p:cxnSp>
        <p:nvCxnSpPr>
          <p:cNvPr id="31" name="直線コネクタ 30"/>
          <p:cNvCxnSpPr/>
          <p:nvPr/>
        </p:nvCxnSpPr>
        <p:spPr>
          <a:xfrm>
            <a:off x="226285" y="4448944"/>
            <a:ext cx="4246007" cy="0"/>
          </a:xfrm>
          <a:prstGeom prst="line">
            <a:avLst/>
          </a:prstGeom>
          <a:ln w="31750">
            <a:solidFill>
              <a:srgbClr val="2464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4725144" y="3676535"/>
            <a:ext cx="225947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900" b="1" dirty="0" smtClean="0"/>
              <a:t>●講義内容  </a:t>
            </a:r>
            <a:endParaRPr lang="en-US" altLang="ja-JP" sz="900" b="1" dirty="0"/>
          </a:p>
          <a:p>
            <a:pPr lvl="0"/>
            <a:r>
              <a:rPr lang="ja-JP" altLang="en-US" sz="900" dirty="0" smtClean="0"/>
              <a:t>①</a:t>
            </a:r>
            <a:r>
              <a:rPr lang="ja-JP" altLang="ja-JP" sz="900" dirty="0" smtClean="0"/>
              <a:t>システム</a:t>
            </a:r>
            <a:r>
              <a:rPr lang="ja-JP" altLang="ja-JP" sz="900" dirty="0"/>
              <a:t>開発とは</a:t>
            </a:r>
          </a:p>
          <a:p>
            <a:pPr lvl="0"/>
            <a:r>
              <a:rPr lang="ja-JP" altLang="en-US" sz="900" dirty="0" smtClean="0"/>
              <a:t>②</a:t>
            </a:r>
            <a:r>
              <a:rPr lang="ja-JP" altLang="ja-JP" sz="900" dirty="0" smtClean="0"/>
              <a:t>システム運用・保守とは</a:t>
            </a:r>
          </a:p>
          <a:p>
            <a:pPr lvl="0"/>
            <a:r>
              <a:rPr lang="ja-JP" altLang="en-US" sz="900" dirty="0" smtClean="0"/>
              <a:t>③</a:t>
            </a:r>
            <a:r>
              <a:rPr lang="ja-JP" altLang="ja-JP" sz="900" dirty="0" smtClean="0"/>
              <a:t>システム</a:t>
            </a:r>
            <a:r>
              <a:rPr lang="ja-JP" altLang="ja-JP" sz="900" dirty="0"/>
              <a:t>開発業務の委託（調達）</a:t>
            </a:r>
          </a:p>
          <a:p>
            <a:pPr lvl="0"/>
            <a:r>
              <a:rPr lang="ja-JP" altLang="en-US" sz="900" dirty="0" smtClean="0"/>
              <a:t>④</a:t>
            </a:r>
            <a:r>
              <a:rPr lang="ja-JP" altLang="ja-JP" sz="900" dirty="0" smtClean="0"/>
              <a:t>システム運用・保守業務の委託</a:t>
            </a:r>
            <a:r>
              <a:rPr lang="en-US" altLang="ja-JP" sz="900" dirty="0" smtClean="0"/>
              <a:t>(</a:t>
            </a:r>
            <a:r>
              <a:rPr lang="ja-JP" altLang="ja-JP" sz="900" dirty="0" smtClean="0"/>
              <a:t>調達</a:t>
            </a:r>
            <a:r>
              <a:rPr lang="en-US" altLang="ja-JP" sz="900" dirty="0" smtClean="0"/>
              <a:t>)</a:t>
            </a:r>
            <a:endParaRPr lang="ja-JP" altLang="ja-JP" sz="9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08298" y="992560"/>
            <a:ext cx="495879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1" lang="ja-JP" alt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システム開発・運用を成功に導く</a:t>
            </a:r>
            <a:endParaRPr kumimoji="1" lang="en-US" altLang="ja-JP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en-US" altLang="ja-JP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IT</a:t>
            </a:r>
            <a:r>
              <a:rPr kumimoji="1" lang="ja-JP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調達講座</a:t>
            </a:r>
            <a:endParaRPr kumimoji="1" lang="ja-JP" alt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3898" b="-1868"/>
          <a:stretch/>
        </p:blipFill>
        <p:spPr>
          <a:xfrm>
            <a:off x="4387692" y="8265367"/>
            <a:ext cx="2425683" cy="14184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0" name="正方形/長方形 39"/>
          <p:cNvSpPr/>
          <p:nvPr/>
        </p:nvSpPr>
        <p:spPr>
          <a:xfrm>
            <a:off x="4055266" y="0"/>
            <a:ext cx="2742616" cy="549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東洋大学産学協同教育センター　</a:t>
            </a:r>
            <a:r>
              <a:rPr lang="en-US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2019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　中核人材育成講座</a:t>
            </a:r>
            <a:endParaRPr lang="en-US" altLang="ja-JP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四角形吹き出し 1"/>
          <p:cNvSpPr/>
          <p:nvPr/>
        </p:nvSpPr>
        <p:spPr>
          <a:xfrm>
            <a:off x="4725144" y="3676534"/>
            <a:ext cx="2072738" cy="816239"/>
          </a:xfrm>
          <a:prstGeom prst="wedgeRectCallout">
            <a:avLst>
              <a:gd name="adj1" fmla="val -58883"/>
              <a:gd name="adj2" fmla="val 37649"/>
            </a:avLst>
          </a:prstGeom>
          <a:noFill/>
          <a:ln>
            <a:solidFill>
              <a:srgbClr val="2464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四角形吹き出し 28"/>
          <p:cNvSpPr/>
          <p:nvPr/>
        </p:nvSpPr>
        <p:spPr>
          <a:xfrm>
            <a:off x="4740638" y="4592960"/>
            <a:ext cx="2057244" cy="792088"/>
          </a:xfrm>
          <a:prstGeom prst="wedgeRectCallout">
            <a:avLst>
              <a:gd name="adj1" fmla="val -57416"/>
              <a:gd name="adj2" fmla="val 34667"/>
            </a:avLst>
          </a:prstGeom>
          <a:noFill/>
          <a:ln>
            <a:solidFill>
              <a:srgbClr val="2464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270452" y="5673080"/>
            <a:ext cx="4310677" cy="1549360"/>
          </a:xfrm>
          <a:prstGeom prst="roundRect">
            <a:avLst/>
          </a:prstGeom>
          <a:ln w="190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950" b="1" dirty="0" smtClean="0"/>
              <a:t>■受講生の声</a:t>
            </a:r>
            <a:r>
              <a:rPr lang="en-US" altLang="ja-JP" sz="950" b="1" dirty="0" smtClean="0"/>
              <a:t>(2018</a:t>
            </a:r>
            <a:r>
              <a:rPr lang="ja-JP" altLang="en-US" sz="950" b="1" dirty="0" smtClean="0"/>
              <a:t>年度参加者</a:t>
            </a:r>
            <a:r>
              <a:rPr lang="en-US" altLang="ja-JP" sz="950" b="1" dirty="0" smtClean="0"/>
              <a:t>)</a:t>
            </a:r>
          </a:p>
          <a:p>
            <a:r>
              <a:rPr lang="ja-JP" altLang="en-US" sz="950" dirty="0" smtClean="0"/>
              <a:t>・新システムの導入に向けた機能要件の作成や、情報機器の入れ替えに係る　　</a:t>
            </a:r>
            <a:endParaRPr lang="en-US" altLang="ja-JP" sz="950" dirty="0" smtClean="0"/>
          </a:p>
          <a:p>
            <a:r>
              <a:rPr lang="ja-JP" altLang="en-US" sz="950" dirty="0" smtClean="0"/>
              <a:t>  業務を行っている最中なので、注意すべき点や失敗例</a:t>
            </a:r>
            <a:r>
              <a:rPr lang="ja-JP" altLang="en-US" sz="950" smtClean="0"/>
              <a:t>は大変</a:t>
            </a:r>
            <a:r>
              <a:rPr lang="ja-JP" altLang="en-US" sz="950" dirty="0" smtClean="0"/>
              <a:t>参考になった。</a:t>
            </a:r>
            <a:endParaRPr lang="en-US" altLang="ja-JP" sz="950" dirty="0"/>
          </a:p>
          <a:p>
            <a:r>
              <a:rPr lang="ja-JP" altLang="en-US" sz="950" dirty="0" smtClean="0"/>
              <a:t>・</a:t>
            </a:r>
            <a:r>
              <a:rPr lang="ja-JP" altLang="en-US" sz="950" dirty="0"/>
              <a:t>システム開発を巡る問題など実例をあげて説明</a:t>
            </a:r>
            <a:r>
              <a:rPr lang="ja-JP" altLang="en-US" sz="950" dirty="0" smtClean="0"/>
              <a:t>して</a:t>
            </a:r>
            <a:r>
              <a:rPr lang="en-US" altLang="ja-JP" sz="950" dirty="0" smtClean="0"/>
              <a:t> </a:t>
            </a:r>
            <a:r>
              <a:rPr lang="ja-JP" altLang="en-US" sz="950" dirty="0"/>
              <a:t>いただき、どの</a:t>
            </a:r>
            <a:r>
              <a:rPr lang="ja-JP" altLang="en-US" sz="950" dirty="0" smtClean="0"/>
              <a:t>ようにすれ</a:t>
            </a:r>
            <a:endParaRPr lang="en-US" altLang="ja-JP" sz="950" dirty="0" smtClean="0"/>
          </a:p>
          <a:p>
            <a:r>
              <a:rPr lang="en-US" altLang="ja-JP" sz="950" dirty="0"/>
              <a:t> </a:t>
            </a:r>
            <a:r>
              <a:rPr lang="en-US" altLang="ja-JP" sz="950" dirty="0" smtClean="0"/>
              <a:t> </a:t>
            </a:r>
            <a:r>
              <a:rPr lang="ja-JP" altLang="en-US" sz="950" dirty="0" smtClean="0"/>
              <a:t>ば</a:t>
            </a:r>
            <a:r>
              <a:rPr lang="ja-JP" altLang="en-US" sz="950" dirty="0"/>
              <a:t>ミスを防げたのか</a:t>
            </a:r>
            <a:r>
              <a:rPr lang="ja-JP" altLang="en-US" sz="950" dirty="0" smtClean="0"/>
              <a:t>考えること</a:t>
            </a:r>
            <a:r>
              <a:rPr lang="ja-JP" altLang="en-US" sz="950" dirty="0"/>
              <a:t>が</a:t>
            </a:r>
            <a:r>
              <a:rPr lang="ja-JP" altLang="en-US" sz="950" dirty="0" smtClean="0"/>
              <a:t>できた。</a:t>
            </a:r>
            <a:endParaRPr lang="en-US" altLang="ja-JP" sz="950" dirty="0"/>
          </a:p>
          <a:p>
            <a:r>
              <a:rPr lang="ja-JP" altLang="en-US" sz="950" dirty="0" smtClean="0"/>
              <a:t>・調達仕様書作成の留意点やベンダー契約について大変参考になった。</a:t>
            </a:r>
            <a:endParaRPr lang="en-US" altLang="ja-JP" sz="950" dirty="0" smtClean="0"/>
          </a:p>
          <a:p>
            <a:endParaRPr lang="en-US" altLang="ja-JP" sz="950" dirty="0" smtClean="0"/>
          </a:p>
          <a:p>
            <a:endParaRPr lang="en-US" altLang="ja-JP" sz="950" dirty="0"/>
          </a:p>
          <a:p>
            <a:endParaRPr lang="ja-JP" altLang="ja-JP" sz="900" dirty="0"/>
          </a:p>
        </p:txBody>
      </p:sp>
      <p:pic>
        <p:nvPicPr>
          <p:cNvPr id="27" name="図 26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208" y="5745088"/>
            <a:ext cx="1224136" cy="13809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正方形/長方形 23"/>
          <p:cNvSpPr/>
          <p:nvPr/>
        </p:nvSpPr>
        <p:spPr>
          <a:xfrm>
            <a:off x="3446723" y="6932762"/>
            <a:ext cx="1189428" cy="756542"/>
          </a:xfrm>
          <a:prstGeom prst="rect">
            <a:avLst/>
          </a:prstGeom>
          <a:blipFill dpi="0" rotWithShape="0">
            <a:blip r:embed="rId7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8" name="Picture 2" descr="C:\Users\Yuji\AppData\Local\Microsoft\Windows\Temporary Internet Files\Content.IE5\VX1BJAPJ\gi01a201403062200[1].png"/>
          <p:cNvPicPr>
            <a:picLocks noChangeAspect="1" noChangeArrowheads="1"/>
          </p:cNvPicPr>
          <p:nvPr/>
        </p:nvPicPr>
        <p:blipFill rotWithShape="1">
          <a:blip r:embed="rId8"/>
          <a:srcRect b="9039"/>
          <a:stretch/>
        </p:blipFill>
        <p:spPr bwMode="auto">
          <a:xfrm>
            <a:off x="260648" y="6753200"/>
            <a:ext cx="1532533" cy="10081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6593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188640" y="9345488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★申込後、こちらより連絡がない場合は、必ず産学協同教育センターまでご連絡をお願いします。</a:t>
            </a:r>
            <a:endParaRPr kumimoji="1" lang="en-US" altLang="ja-JP" sz="8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800" dirty="0" smtClean="0">
                <a:latin typeface="ＭＳ 明朝" pitchFamily="17" charset="-128"/>
                <a:ea typeface="ＭＳ 明朝" pitchFamily="17" charset="-128"/>
              </a:rPr>
              <a:t>※</a:t>
            </a:r>
            <a:r>
              <a:rPr kumimoji="1" lang="ja-JP" altLang="en-US" sz="800" dirty="0" smtClean="0">
                <a:latin typeface="ＭＳ 明朝" pitchFamily="17" charset="-128"/>
                <a:ea typeface="ＭＳ 明朝" pitchFamily="17" charset="-128"/>
              </a:rPr>
              <a:t>申込書の記載内容は、当センターで作成保管する受講者台帳の基礎データとなります。各受講</a:t>
            </a:r>
            <a:r>
              <a:rPr lang="ja-JP" altLang="en-US" sz="800" dirty="0" smtClean="0">
                <a:latin typeface="ＭＳ 明朝" pitchFamily="17" charset="-128"/>
                <a:ea typeface="ＭＳ 明朝" pitchFamily="17" charset="-128"/>
              </a:rPr>
              <a:t>者に対し、より効果的な研修機会を提供</a:t>
            </a:r>
            <a:endParaRPr lang="en-US" altLang="ja-JP" sz="800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800" dirty="0" smtClean="0">
                <a:latin typeface="ＭＳ 明朝" pitchFamily="17" charset="-128"/>
                <a:ea typeface="ＭＳ 明朝" pitchFamily="17" charset="-128"/>
              </a:rPr>
              <a:t>　するためのものであり</a:t>
            </a:r>
            <a:r>
              <a:rPr lang="ja-JP" altLang="en-US" sz="800" dirty="0">
                <a:latin typeface="ＭＳ 明朝" pitchFamily="17" charset="-128"/>
                <a:ea typeface="ＭＳ 明朝" pitchFamily="17" charset="-128"/>
              </a:rPr>
              <a:t>、それ以外に使用することなく個人情報保護法の趣旨にのっとり、適切に取扱い</a:t>
            </a:r>
            <a:r>
              <a:rPr lang="ja-JP" altLang="en-US" sz="800" dirty="0" smtClean="0">
                <a:latin typeface="ＭＳ 明朝" pitchFamily="17" charset="-128"/>
                <a:ea typeface="ＭＳ 明朝" pitchFamily="17" charset="-128"/>
              </a:rPr>
              <a:t>いたします。</a:t>
            </a:r>
            <a:endParaRPr kumimoji="1" lang="ja-JP" altLang="en-US" sz="80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108719"/>
            <a:ext cx="6858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300" b="1" dirty="0" smtClean="0">
                <a:latin typeface="EPSON 太丸ゴシック体Ｂ" pitchFamily="49" charset="-128"/>
                <a:ea typeface="EPSON 太丸ゴシック体Ｂ" pitchFamily="49" charset="-128"/>
              </a:rPr>
              <a:t>中核人材育成講座</a:t>
            </a:r>
            <a:r>
              <a:rPr lang="en-US" altLang="ja-JP" sz="1300" b="1" dirty="0" smtClean="0">
                <a:latin typeface="EPSON 太丸ゴシック体Ｂ" pitchFamily="49" charset="-128"/>
                <a:ea typeface="EPSON 太丸ゴシック体Ｂ" pitchFamily="49" charset="-128"/>
              </a:rPr>
              <a:t>『</a:t>
            </a:r>
            <a:r>
              <a:rPr lang="ja-JP" altLang="en-US" sz="1300" b="1" dirty="0" smtClean="0">
                <a:latin typeface="EPSON 太丸ゴシック体Ｂ" pitchFamily="49" charset="-128"/>
                <a:ea typeface="EPSON 太丸ゴシック体Ｂ" pitchFamily="49" charset="-128"/>
              </a:rPr>
              <a:t>システム開発・運用を成功に導く</a:t>
            </a:r>
            <a:r>
              <a:rPr lang="en-US" altLang="ja-JP" sz="1300" b="1" dirty="0" smtClean="0">
                <a:latin typeface="EPSON 太丸ゴシック体Ｂ" pitchFamily="49" charset="-128"/>
                <a:ea typeface="EPSON 太丸ゴシック体Ｂ" pitchFamily="49" charset="-128"/>
              </a:rPr>
              <a:t>IT</a:t>
            </a:r>
            <a:r>
              <a:rPr lang="ja-JP" altLang="en-US" sz="1300" b="1" dirty="0" smtClean="0">
                <a:latin typeface="EPSON 太丸ゴシック体Ｂ" pitchFamily="49" charset="-128"/>
                <a:ea typeface="EPSON 太丸ゴシック体Ｂ" pitchFamily="49" charset="-128"/>
              </a:rPr>
              <a:t>調達講座</a:t>
            </a:r>
            <a:r>
              <a:rPr lang="en-US" altLang="ja-JP" sz="1300" b="1" dirty="0" smtClean="0">
                <a:latin typeface="EPSON 太丸ゴシック体Ｂ" pitchFamily="49" charset="-128"/>
                <a:ea typeface="EPSON 太丸ゴシック体Ｂ" pitchFamily="49" charset="-128"/>
              </a:rPr>
              <a:t>』</a:t>
            </a:r>
            <a:r>
              <a:rPr lang="ja-JP" altLang="en-US" sz="1300" b="1" dirty="0" smtClean="0">
                <a:latin typeface="EPSON 太丸ゴシック体Ｂ" pitchFamily="49" charset="-128"/>
                <a:ea typeface="EPSON 太丸ゴシック体Ｂ" pitchFamily="49" charset="-128"/>
              </a:rPr>
              <a:t>受講申込書</a:t>
            </a:r>
            <a:endParaRPr lang="en-US" altLang="ja-JP" sz="1300" b="1" dirty="0" smtClean="0">
              <a:latin typeface="EPSON 太丸ゴシック体Ｂ" pitchFamily="49" charset="-128"/>
              <a:ea typeface="EPSON 太丸ゴシック体Ｂ" pitchFamily="49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91263"/>
              </p:ext>
            </p:extLst>
          </p:nvPr>
        </p:nvGraphicFramePr>
        <p:xfrm>
          <a:off x="188640" y="704528"/>
          <a:ext cx="6480720" cy="302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5817"/>
                <a:gridCol w="2563801"/>
                <a:gridCol w="2991102"/>
              </a:tblGrid>
              <a:tr h="470684">
                <a:tc gridSpan="3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ゴシック" pitchFamily="49" charset="-128"/>
                          <a:ea typeface="ＭＳ ゴシック" pitchFamily="49" charset="-128"/>
                        </a:rPr>
                        <a:t>企業名</a:t>
                      </a:r>
                      <a:endParaRPr kumimoji="1" lang="ja-JP" altLang="en-US" sz="1050" dirty="0"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04056">
                <a:tc gridSpan="3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ゴシック" pitchFamily="49" charset="-128"/>
                          <a:ea typeface="ＭＳ ゴシック" pitchFamily="49" charset="-128"/>
                        </a:rPr>
                        <a:t>住所　〒</a:t>
                      </a:r>
                      <a:endParaRPr kumimoji="1" lang="ja-JP" altLang="en-US" sz="1050" dirty="0"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endParaRPr kumimoji="1" lang="en-US" altLang="ja-JP" sz="105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endParaRPr kumimoji="1" lang="en-US" altLang="ja-JP" sz="105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endParaRPr kumimoji="1" lang="en-US" altLang="ja-JP" sz="105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endParaRPr kumimoji="1" lang="en-US" altLang="ja-JP" sz="105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endParaRPr kumimoji="1" lang="en-US" altLang="ja-JP" sz="105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ご担当者</a:t>
                      </a: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氏名　　　　　　　　　　　　　　　　　　　　　　　　　　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ふりがな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　　　　　　　　　　　　　　　　　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)</a:t>
                      </a: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所属部署・役職</a:t>
                      </a: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05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E‐mail</a:t>
                      </a:r>
                      <a:r>
                        <a:rPr kumimoji="1" lang="ja-JP" altLang="en-US" sz="105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アドレス</a:t>
                      </a: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緊急時</a:t>
                      </a:r>
                      <a:r>
                        <a:rPr kumimoji="1" lang="en-US" altLang="ja-JP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自然災害、公共交通機関の乱れ等による講座中止の場合</a:t>
                      </a:r>
                      <a:r>
                        <a:rPr kumimoji="1" lang="en-US" altLang="ja-JP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)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のご連絡先</a:t>
                      </a:r>
                      <a:r>
                        <a:rPr kumimoji="1" lang="en-US" altLang="ja-JP" sz="10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10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携帯電話、</a:t>
                      </a:r>
                      <a:r>
                        <a:rPr kumimoji="1" lang="en-US" altLang="ja-JP" sz="10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E‐</a:t>
                      </a:r>
                      <a:r>
                        <a:rPr kumimoji="1" lang="ja-JP" altLang="en-US" sz="1000" dirty="0" err="1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ｍ</a:t>
                      </a:r>
                      <a:r>
                        <a:rPr kumimoji="1" lang="en-US" altLang="ja-JP" sz="10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ail</a:t>
                      </a:r>
                      <a:r>
                        <a:rPr kumimoji="1" lang="ja-JP" altLang="en-US" sz="10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アドレス</a:t>
                      </a:r>
                      <a:r>
                        <a:rPr kumimoji="1" lang="en-US" altLang="ja-JP" sz="10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)</a:t>
                      </a:r>
                    </a:p>
                    <a:p>
                      <a:endParaRPr kumimoji="1" lang="en-US" altLang="ja-JP" sz="105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TEL</a:t>
                      </a: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FAX</a:t>
                      </a: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379189"/>
              </p:ext>
            </p:extLst>
          </p:nvPr>
        </p:nvGraphicFramePr>
        <p:xfrm>
          <a:off x="188640" y="3872880"/>
          <a:ext cx="6480720" cy="2679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60"/>
                <a:gridCol w="5040560"/>
              </a:tblGrid>
              <a:tr h="452849">
                <a:tc rowSpan="5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受講希望の番号に</a:t>
                      </a:r>
                      <a:endParaRPr kumimoji="1" lang="en-US" altLang="ja-JP" sz="105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○印をつけて下さい。</a:t>
                      </a:r>
                      <a:endParaRPr kumimoji="1" lang="en-US" altLang="ja-JP" sz="105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endParaRPr kumimoji="1" lang="en-US" altLang="ja-JP" sz="105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endParaRPr kumimoji="1" lang="en-US" altLang="ja-JP" sz="105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228600" indent="-228600">
                        <a:buAutoNum type="arabicDbPeriod"/>
                      </a:pP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9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月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27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日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金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)</a:t>
                      </a:r>
                    </a:p>
                    <a:p>
                      <a:pPr marL="0" indent="0">
                        <a:buNone/>
                      </a:pP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　 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受講料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10,000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円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)</a:t>
                      </a:r>
                    </a:p>
                    <a:p>
                      <a:pPr marL="0" indent="0">
                        <a:buNone/>
                      </a:pPr>
                      <a:endParaRPr kumimoji="1" lang="en-US" altLang="ja-JP" sz="105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indent="0">
                        <a:buNone/>
                      </a:pP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２．</a:t>
                      </a:r>
                      <a:r>
                        <a:rPr kumimoji="1" lang="ja-JP" altLang="en-US" sz="1050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 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10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月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4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日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金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)</a:t>
                      </a:r>
                    </a:p>
                    <a:p>
                      <a:pPr marL="0" indent="0">
                        <a:buNone/>
                      </a:pP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　　 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受講料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10,000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円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)</a:t>
                      </a: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受講者氏名　　　　　　　　　　　　　　　　　　　　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ふりがな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　　　　     　　　　　　　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)</a:t>
                      </a: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21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所属部署・役職</a:t>
                      </a: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781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年齢：</a:t>
                      </a:r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　該当するところに○印を付けて下さい。</a:t>
                      </a:r>
                      <a:r>
                        <a:rPr kumimoji="1" lang="ja-JP" altLang="en-US" sz="8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en-US" altLang="ja-JP" sz="8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 ［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20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歳代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30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歳代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40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歳代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50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歳代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60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歳以上　］</a:t>
                      </a: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ご自身の担当業務内容について具体的にお教え下さい。</a:t>
                      </a:r>
                    </a:p>
                    <a:p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211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受講に関してご意見、ご要望がございましたら、ご記入下さい。</a:t>
                      </a: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8087" y="401960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EPSON 太丸ゴシック体Ｂ" pitchFamily="49" charset="-128"/>
                <a:ea typeface="EPSON 太丸ゴシック体Ｂ" pitchFamily="49" charset="-128"/>
              </a:rPr>
              <a:t>【</a:t>
            </a:r>
            <a:r>
              <a:rPr kumimoji="1" lang="ja-JP" altLang="en-US" sz="1200" dirty="0" smtClean="0">
                <a:latin typeface="EPSON 太丸ゴシック体Ｂ" pitchFamily="49" charset="-128"/>
                <a:ea typeface="EPSON 太丸ゴシック体Ｂ" pitchFamily="49" charset="-128"/>
              </a:rPr>
              <a:t>東洋大学産学協同教育センター行き　</a:t>
            </a:r>
            <a:r>
              <a:rPr kumimoji="1" lang="en-US" altLang="ja-JP" sz="1200" dirty="0" smtClean="0">
                <a:latin typeface="EPSON 太丸ゴシック体Ｂ" pitchFamily="49" charset="-128"/>
                <a:ea typeface="EPSON 太丸ゴシック体Ｂ" pitchFamily="49" charset="-128"/>
              </a:rPr>
              <a:t>FAX</a:t>
            </a:r>
            <a:r>
              <a:rPr lang="ja-JP" altLang="en-US" sz="1200" dirty="0">
                <a:latin typeface="EPSON 太丸ゴシック体Ｂ" pitchFamily="49" charset="-128"/>
                <a:ea typeface="EPSON 太丸ゴシック体Ｂ" pitchFamily="49" charset="-128"/>
              </a:rPr>
              <a:t>：</a:t>
            </a:r>
            <a:r>
              <a:rPr kumimoji="1" lang="en-US" altLang="ja-JP" sz="1200" dirty="0" smtClean="0">
                <a:latin typeface="EPSON 太丸ゴシック体Ｂ" pitchFamily="49" charset="-128"/>
                <a:ea typeface="EPSON 太丸ゴシック体Ｂ" pitchFamily="49" charset="-128"/>
              </a:rPr>
              <a:t>049-239-1937</a:t>
            </a:r>
            <a:r>
              <a:rPr lang="en-US" altLang="ja-JP" sz="1200" dirty="0" smtClean="0">
                <a:latin typeface="EPSON 太丸ゴシック体Ｂ" pitchFamily="49" charset="-128"/>
                <a:ea typeface="EPSON 太丸ゴシック体Ｂ" pitchFamily="49" charset="-128"/>
              </a:rPr>
              <a:t>】</a:t>
            </a:r>
            <a:r>
              <a:rPr lang="ja-JP" altLang="en-US" sz="1200" dirty="0" smtClean="0">
                <a:latin typeface="EPSON 太丸ゴシック体Ｂ" pitchFamily="49" charset="-128"/>
                <a:ea typeface="EPSON 太丸ゴシック体Ｂ" pitchFamily="49" charset="-128"/>
              </a:rPr>
              <a:t>　</a:t>
            </a:r>
            <a:r>
              <a:rPr kumimoji="1" lang="ja-JP" altLang="en-US" sz="1200" b="1" dirty="0" smtClean="0">
                <a:latin typeface="EPSON 太丸ゴシック体Ｂ" pitchFamily="49" charset="-128"/>
                <a:ea typeface="EPSON 太丸ゴシック体Ｂ" pitchFamily="49" charset="-128"/>
              </a:rPr>
              <a:t>受講申込期限＝</a:t>
            </a:r>
            <a:r>
              <a:rPr lang="en-US" altLang="ja-JP" sz="1200" b="1" dirty="0">
                <a:latin typeface="EPSON 太丸ゴシック体Ｂ" pitchFamily="49" charset="-128"/>
                <a:ea typeface="EPSON 太丸ゴシック体Ｂ" pitchFamily="49" charset="-128"/>
              </a:rPr>
              <a:t>9</a:t>
            </a:r>
            <a:r>
              <a:rPr kumimoji="1" lang="ja-JP" altLang="en-US" sz="1200" b="1" dirty="0" smtClean="0">
                <a:latin typeface="EPSON 太丸ゴシック体Ｂ" pitchFamily="49" charset="-128"/>
                <a:ea typeface="EPSON 太丸ゴシック体Ｂ" pitchFamily="49" charset="-128"/>
              </a:rPr>
              <a:t>月</a:t>
            </a:r>
            <a:r>
              <a:rPr lang="en-US" altLang="ja-JP" sz="1200" b="1" dirty="0">
                <a:latin typeface="EPSON 太丸ゴシック体Ｂ" pitchFamily="49" charset="-128"/>
                <a:ea typeface="EPSON 太丸ゴシック体Ｂ" pitchFamily="49" charset="-128"/>
              </a:rPr>
              <a:t>20</a:t>
            </a:r>
            <a:r>
              <a:rPr kumimoji="1" lang="ja-JP" altLang="en-US" sz="1200" b="1" dirty="0" smtClean="0">
                <a:latin typeface="EPSON 太丸ゴシック体Ｂ" pitchFamily="49" charset="-128"/>
                <a:ea typeface="EPSON 太丸ゴシック体Ｂ" pitchFamily="49" charset="-128"/>
              </a:rPr>
              <a:t>日（金）</a:t>
            </a:r>
            <a:endParaRPr kumimoji="1" lang="ja-JP" altLang="en-US" sz="1200" b="1" dirty="0">
              <a:latin typeface="EPSON 太丸ゴシック体Ｂ" pitchFamily="49" charset="-128"/>
              <a:ea typeface="EPSON 太丸ゴシック体Ｂ" pitchFamily="49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536220"/>
              </p:ext>
            </p:extLst>
          </p:nvPr>
        </p:nvGraphicFramePr>
        <p:xfrm>
          <a:off x="188640" y="6666054"/>
          <a:ext cx="6480720" cy="2679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60"/>
                <a:gridCol w="5040560"/>
              </a:tblGrid>
              <a:tr h="452849">
                <a:tc rowSpan="5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受講希望の番号に</a:t>
                      </a:r>
                      <a:endParaRPr kumimoji="1" lang="en-US" altLang="ja-JP" sz="105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○印をつけて下さい。</a:t>
                      </a:r>
                      <a:endParaRPr kumimoji="1" lang="en-US" altLang="ja-JP" sz="105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endParaRPr kumimoji="1" lang="en-US" altLang="ja-JP" sz="105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endParaRPr kumimoji="1" lang="en-US" altLang="ja-JP" sz="105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228600" indent="-228600">
                        <a:buAutoNum type="arabicDbPeriod"/>
                      </a:pP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9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月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27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日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金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)</a:t>
                      </a:r>
                    </a:p>
                    <a:p>
                      <a:pPr marL="0" indent="0">
                        <a:buNone/>
                      </a:pP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　 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受講料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10,000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円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)</a:t>
                      </a:r>
                    </a:p>
                    <a:p>
                      <a:pPr marL="0" indent="0">
                        <a:buNone/>
                      </a:pPr>
                      <a:endParaRPr kumimoji="1" lang="en-US" altLang="ja-JP" sz="105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indent="0">
                        <a:buNone/>
                      </a:pP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２．</a:t>
                      </a:r>
                      <a:r>
                        <a:rPr kumimoji="1" lang="ja-JP" altLang="en-US" sz="1050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 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10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月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4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日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金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)</a:t>
                      </a:r>
                    </a:p>
                    <a:p>
                      <a:pPr marL="0" indent="0">
                        <a:buNone/>
                      </a:pP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　　 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受講料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10,000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円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)</a:t>
                      </a: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受講者氏名　　　　　　　　　　　　　　　　　　　　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ふりがな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　　　　     　　　　　　　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)</a:t>
                      </a: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21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所属部署・役職</a:t>
                      </a: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781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年齢：</a:t>
                      </a:r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　該当するところに○印を付けて下さい。</a:t>
                      </a:r>
                      <a:r>
                        <a:rPr kumimoji="1" lang="ja-JP" altLang="en-US" sz="8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en-US" altLang="ja-JP" sz="8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 ［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20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歳代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30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歳代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40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歳代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50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歳代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60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歳以上　］</a:t>
                      </a: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ご自身の担当業務内容について具体的にお教え下さい。</a:t>
                      </a:r>
                    </a:p>
                    <a:p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211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受講に関してご意見、ご要望がございましたら、ご記入下さい。</a:t>
                      </a: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85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355</Words>
  <Application>Microsoft Office PowerPoint</Application>
  <PresentationFormat>A4 210 x 297 mm</PresentationFormat>
  <Paragraphs>92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東洋大学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東洋大学</dc:creator>
  <cp:lastModifiedBy>東洋大学</cp:lastModifiedBy>
  <cp:revision>72</cp:revision>
  <cp:lastPrinted>2019-04-19T07:59:34Z</cp:lastPrinted>
  <dcterms:created xsi:type="dcterms:W3CDTF">2019-04-10T02:23:51Z</dcterms:created>
  <dcterms:modified xsi:type="dcterms:W3CDTF">2019-05-07T05:20:06Z</dcterms:modified>
</cp:coreProperties>
</file>