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FF4F71"/>
    <a:srgbClr val="FFFFAF"/>
    <a:srgbClr val="FFFF66"/>
    <a:srgbClr val="FF5777"/>
    <a:srgbClr val="FFF3F5"/>
    <a:srgbClr val="A50021"/>
    <a:srgbClr val="FFFFE5"/>
    <a:srgbClr val="FFD9E0"/>
    <a:srgbClr val="FF2D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2" autoAdjust="0"/>
    <p:restoredTop sz="94660"/>
  </p:normalViewPr>
  <p:slideViewPr>
    <p:cSldViewPr snapToGrid="0">
      <p:cViewPr>
        <p:scale>
          <a:sx n="83" d="100"/>
          <a:sy n="83" d="100"/>
        </p:scale>
        <p:origin x="-1122" y="144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670D77C-BC10-4051-90CE-6F5DBFF37C1E}" type="datetimeFigureOut">
              <a:rPr kumimoji="1" lang="ja-JP" altLang="en-US" smtClean="0"/>
              <a:t>2018/8/29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CC56AC8-C805-43C5-8668-F2123D8060B4}" type="slidenum">
              <a:rPr kumimoji="1" lang="ja-JP" altLang="en-US" smtClean="0"/>
              <a:t>‹#›</a:t>
            </a:fld>
            <a:endParaRPr kumimoji="1" lang="ja-JP" altLang="en-US"/>
          </a:p>
        </p:txBody>
      </p:sp>
    </p:spTree>
    <p:extLst>
      <p:ext uri="{BB962C8B-B14F-4D97-AF65-F5344CB8AC3E}">
        <p14:creationId xmlns:p14="http://schemas.microsoft.com/office/powerpoint/2010/main" val="31162800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253623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39199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181490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380948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207457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29689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6048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392518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305490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38833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49CFC9-76DB-49FA-91F9-6F5E40C7A5AE}"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108089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C49CFC9-76DB-49FA-91F9-6F5E40C7A5AE}" type="datetimeFigureOut">
              <a:rPr kumimoji="1" lang="ja-JP" altLang="en-US" smtClean="0"/>
              <a:t>2018/8/29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45633FB-B118-4EF1-91A8-2F56FFD459F9}" type="slidenum">
              <a:rPr kumimoji="1" lang="ja-JP" altLang="en-US" smtClean="0"/>
              <a:t>‹#›</a:t>
            </a:fld>
            <a:endParaRPr kumimoji="1" lang="ja-JP" altLang="en-US"/>
          </a:p>
        </p:txBody>
      </p:sp>
    </p:spTree>
    <p:extLst>
      <p:ext uri="{BB962C8B-B14F-4D97-AF65-F5344CB8AC3E}">
        <p14:creationId xmlns:p14="http://schemas.microsoft.com/office/powerpoint/2010/main" val="224707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usenucyu.com/7652"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 xmlns:a16="http://schemas.microsoft.com/office/drawing/2014/main" id="{CB4C6A49-B8B5-4C0C-8007-5F2F8C58A1F7}"/>
              </a:ext>
            </a:extLst>
          </p:cNvPr>
          <p:cNvSpPr txBox="1"/>
          <p:nvPr/>
        </p:nvSpPr>
        <p:spPr>
          <a:xfrm>
            <a:off x="1" y="-12921"/>
            <a:ext cx="6857999" cy="3365770"/>
          </a:xfrm>
          <a:prstGeom prst="rect">
            <a:avLst/>
          </a:prstGeom>
          <a:blipFill dpi="0" rotWithShape="1">
            <a:blip r:embed="rId2">
              <a:alphaModFix amt="81000"/>
              <a:extLst>
                <a:ext uri="{837473B0-CC2E-450A-ABE3-18F120FF3D39}">
                  <a1611:picAttrSrcUrl xmlns="" xmlns:a1611="http://schemas.microsoft.com/office/drawing/2016/11/main" r:id="rId3"/>
                </a:ext>
              </a:extLst>
            </a:blip>
            <a:srcRect/>
            <a:stretch>
              <a:fillRect/>
            </a:stretch>
          </a:blipFill>
        </p:spPr>
        <p:txBody>
          <a:bodyPr wrap="square" rtlCol="0">
            <a:spAutoFit/>
          </a:bodyPr>
          <a:lstStyle/>
          <a:p>
            <a:endParaRPr kumimoji="1" lang="ja-JP" altLang="en-US" dirty="0"/>
          </a:p>
        </p:txBody>
      </p:sp>
      <p:sp>
        <p:nvSpPr>
          <p:cNvPr id="8" name="テキスト ボックス 7">
            <a:extLst>
              <a:ext uri="{FF2B5EF4-FFF2-40B4-BE49-F238E27FC236}">
                <a16:creationId xmlns:a16="http://schemas.microsoft.com/office/drawing/2014/main" xmlns="" id="{F0C3DF47-4B1B-4284-ABCF-2F015BCB63BC}"/>
              </a:ext>
            </a:extLst>
          </p:cNvPr>
          <p:cNvSpPr txBox="1"/>
          <p:nvPr/>
        </p:nvSpPr>
        <p:spPr>
          <a:xfrm>
            <a:off x="30642" y="9167336"/>
            <a:ext cx="6858000" cy="738664"/>
          </a:xfrm>
          <a:prstGeom prst="rect">
            <a:avLst/>
          </a:prstGeom>
          <a:solidFill>
            <a:srgbClr val="001746"/>
          </a:solidFill>
        </p:spPr>
        <p:txBody>
          <a:bodyPr wrap="square" rtlCol="0">
            <a:spAutoFit/>
          </a:bodyPr>
          <a:lstStyle/>
          <a:p>
            <a:pPr lvl="5"/>
            <a:r>
              <a:rPr kumimoji="1" lang="ja-JP" altLang="en-US" sz="1400" b="1" dirty="0" smtClean="0">
                <a:solidFill>
                  <a:schemeClr val="bg1"/>
                </a:solidFill>
              </a:rPr>
              <a:t>東洋</a:t>
            </a:r>
            <a:r>
              <a:rPr kumimoji="1" lang="ja-JP" altLang="en-US" sz="1400" b="1" dirty="0">
                <a:solidFill>
                  <a:schemeClr val="bg1"/>
                </a:solidFill>
              </a:rPr>
              <a:t>大学産学協同教育センター</a:t>
            </a:r>
            <a:endParaRPr kumimoji="1" lang="en-US" altLang="ja-JP" sz="1400" b="1" dirty="0">
              <a:solidFill>
                <a:schemeClr val="bg1"/>
              </a:solidFill>
            </a:endParaRPr>
          </a:p>
          <a:p>
            <a:pPr lvl="5"/>
            <a:r>
              <a:rPr kumimoji="1" lang="en-US" altLang="ja-JP" sz="1400" b="1" dirty="0">
                <a:solidFill>
                  <a:schemeClr val="bg1"/>
                </a:solidFill>
              </a:rPr>
              <a:t>TEL</a:t>
            </a:r>
            <a:r>
              <a:rPr kumimoji="1" lang="ja-JP" altLang="en-US" sz="1400" b="1" dirty="0">
                <a:solidFill>
                  <a:schemeClr val="bg1"/>
                </a:solidFill>
              </a:rPr>
              <a:t>：</a:t>
            </a:r>
            <a:r>
              <a:rPr kumimoji="1" lang="en-US" altLang="ja-JP" sz="1400" b="1" dirty="0">
                <a:solidFill>
                  <a:schemeClr val="bg1"/>
                </a:solidFill>
              </a:rPr>
              <a:t>049-239-1646</a:t>
            </a:r>
          </a:p>
          <a:p>
            <a:pPr lvl="5"/>
            <a:r>
              <a:rPr kumimoji="1" lang="en-US" altLang="ja-JP" sz="1400" b="1" dirty="0">
                <a:solidFill>
                  <a:schemeClr val="bg1"/>
                </a:solidFill>
              </a:rPr>
              <a:t>E-Mail</a:t>
            </a:r>
            <a:r>
              <a:rPr kumimoji="1" lang="ja-JP" altLang="en-US" sz="1400" b="1" dirty="0">
                <a:solidFill>
                  <a:schemeClr val="bg1"/>
                </a:solidFill>
              </a:rPr>
              <a:t>：</a:t>
            </a:r>
            <a:r>
              <a:rPr kumimoji="1" lang="en-US" altLang="ja-JP" sz="1400" b="1" dirty="0">
                <a:solidFill>
                  <a:schemeClr val="bg1"/>
                </a:solidFill>
              </a:rPr>
              <a:t>tpec@toyo.jp</a:t>
            </a:r>
            <a:endParaRPr kumimoji="1" lang="ja-JP" altLang="en-US" sz="1400" b="1" dirty="0">
              <a:solidFill>
                <a:schemeClr val="bg1"/>
              </a:solidFill>
            </a:endParaRPr>
          </a:p>
        </p:txBody>
      </p:sp>
      <p:sp>
        <p:nvSpPr>
          <p:cNvPr id="9" name="テキスト ボックス 8">
            <a:extLst>
              <a:ext uri="{FF2B5EF4-FFF2-40B4-BE49-F238E27FC236}">
                <a16:creationId xmlns:a16="http://schemas.microsoft.com/office/drawing/2014/main" xmlns="" id="{F36775FB-6246-4A69-BD91-E307982A9D14}"/>
              </a:ext>
            </a:extLst>
          </p:cNvPr>
          <p:cNvSpPr txBox="1"/>
          <p:nvPr/>
        </p:nvSpPr>
        <p:spPr>
          <a:xfrm>
            <a:off x="30642" y="-12921"/>
            <a:ext cx="6858000" cy="369332"/>
          </a:xfrm>
          <a:prstGeom prst="rect">
            <a:avLst/>
          </a:prstGeom>
          <a:noFill/>
        </p:spPr>
        <p:txBody>
          <a:bodyPr wrap="square" rtlCol="0">
            <a:spAutoFit/>
          </a:bodyPr>
          <a:lstStyle/>
          <a:p>
            <a:pPr algn="ctr"/>
            <a:r>
              <a:rPr kumimoji="1" lang="ja-JP" altLang="en-US" b="1" dirty="0">
                <a:solidFill>
                  <a:schemeClr val="bg1"/>
                </a:solidFill>
                <a:latin typeface="AR P丸ゴシック体M" panose="020B0600010101010101" pitchFamily="50" charset="-128"/>
                <a:ea typeface="AR P丸ゴシック体M" panose="020B0600010101010101" pitchFamily="50" charset="-128"/>
              </a:rPr>
              <a:t>東洋大学産学協同教育センター　中核人材育成講座</a:t>
            </a:r>
          </a:p>
        </p:txBody>
      </p:sp>
      <p:sp>
        <p:nvSpPr>
          <p:cNvPr id="7" name="テキスト ボックス 6">
            <a:extLst>
              <a:ext uri="{FF2B5EF4-FFF2-40B4-BE49-F238E27FC236}">
                <a16:creationId xmlns:a16="http://schemas.microsoft.com/office/drawing/2014/main" xmlns="" id="{23FFF21B-7C59-441E-9FC7-BC791D1DC856}"/>
              </a:ext>
            </a:extLst>
          </p:cNvPr>
          <p:cNvSpPr txBox="1"/>
          <p:nvPr/>
        </p:nvSpPr>
        <p:spPr>
          <a:xfrm>
            <a:off x="0" y="1337634"/>
            <a:ext cx="6858000" cy="1200329"/>
          </a:xfrm>
          <a:prstGeom prst="rect">
            <a:avLst/>
          </a:prstGeom>
          <a:noFill/>
        </p:spPr>
        <p:txBody>
          <a:bodyPr wrap="square" rtlCol="0">
            <a:spAutoFit/>
          </a:bodyPr>
          <a:lstStyle/>
          <a:p>
            <a:pPr algn="ctr"/>
            <a:r>
              <a:rPr kumimoji="1" lang="ja-JP" altLang="en-US" sz="4800" dirty="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新事業</a:t>
            </a:r>
            <a:r>
              <a:rPr kumimoji="1" lang="ja-JP" altLang="en-US" sz="4800"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創出</a:t>
            </a:r>
            <a:r>
              <a:rPr kumimoji="1" lang="ja-JP" altLang="en-US" sz="3600"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のための</a:t>
            </a:r>
            <a:r>
              <a:rPr kumimoji="1" lang="ja-JP" altLang="en-US" sz="4800"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戦略</a:t>
            </a:r>
            <a:r>
              <a:rPr kumimoji="1" lang="ja-JP" altLang="en-US" sz="4000" b="1" dirty="0">
                <a:ln>
                  <a:solidFill>
                    <a:schemeClr val="bg1"/>
                  </a:solidFill>
                </a:ln>
                <a:solidFill>
                  <a:srgbClr val="FF1D8E"/>
                </a:solidFill>
                <a:latin typeface="HG創英角ｺﾞｼｯｸUB" panose="020B0909000000000000" pitchFamily="49" charset="-128"/>
                <a:ea typeface="HG創英角ｺﾞｼｯｸUB" panose="020B0909000000000000" pitchFamily="49" charset="-128"/>
              </a:rPr>
              <a:t>　</a:t>
            </a:r>
            <a:r>
              <a:rPr kumimoji="1" lang="en-US" altLang="ja-JP" sz="2400" b="1"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a:t>
            </a:r>
            <a:r>
              <a:rPr kumimoji="1" lang="ja-JP" altLang="en-US" sz="2400" b="1"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実践的理論と戦略</a:t>
            </a:r>
            <a:r>
              <a:rPr kumimoji="1" lang="ja-JP" altLang="en-US" sz="2400" b="1" dirty="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策定</a:t>
            </a:r>
            <a:r>
              <a:rPr kumimoji="1" lang="ja-JP" altLang="en-US" sz="2400" b="1" dirty="0" smtClean="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演習</a:t>
            </a:r>
            <a:r>
              <a:rPr kumimoji="1" lang="en-US" altLang="ja-JP" sz="2400" b="1" dirty="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rPr>
              <a:t>‐</a:t>
            </a:r>
            <a:endParaRPr kumimoji="1" lang="ja-JP" altLang="en-US" sz="2400" b="1" dirty="0">
              <a:ln>
                <a:solidFill>
                  <a:schemeClr val="tx1"/>
                </a:solidFill>
              </a:ln>
              <a:solidFill>
                <a:srgbClr val="FFFF00"/>
              </a:solidFill>
              <a:latin typeface="HG創英角ｺﾞｼｯｸUB" panose="020B0909000000000000" pitchFamily="49" charset="-128"/>
              <a:ea typeface="HG創英角ｺﾞｼｯｸUB" panose="020B0909000000000000" pitchFamily="49" charset="-128"/>
            </a:endParaRPr>
          </a:p>
        </p:txBody>
      </p:sp>
      <p:sp>
        <p:nvSpPr>
          <p:cNvPr id="2" name="正方形/長方形 1"/>
          <p:cNvSpPr/>
          <p:nvPr/>
        </p:nvSpPr>
        <p:spPr>
          <a:xfrm>
            <a:off x="1" y="3352849"/>
            <a:ext cx="6857999" cy="938719"/>
          </a:xfrm>
          <a:prstGeom prst="rect">
            <a:avLst/>
          </a:prstGeom>
        </p:spPr>
        <p:txBody>
          <a:bodyPr wrap="square">
            <a:spAutoFit/>
          </a:bodyPr>
          <a:lstStyle/>
          <a:p>
            <a:r>
              <a:rPr lang="ja-JP" altLang="en-US" sz="1100" dirty="0" smtClean="0">
                <a:solidFill>
                  <a:srgbClr val="000064"/>
                </a:solidFill>
                <a:latin typeface="HGP創英角ｺﾞｼｯｸUB" panose="020B0900000000000000" pitchFamily="50" charset="-128"/>
                <a:ea typeface="HGP創英角ｺﾞｼｯｸUB" panose="020B0900000000000000" pitchFamily="50" charset="-128"/>
              </a:rPr>
              <a:t>　</a:t>
            </a:r>
            <a:r>
              <a:rPr lang="ja-JP" altLang="ja-JP" sz="1050" dirty="0" smtClean="0">
                <a:solidFill>
                  <a:srgbClr val="000064"/>
                </a:solidFill>
                <a:latin typeface="HGP創英角ｺﾞｼｯｸUB" panose="020B0900000000000000" pitchFamily="50" charset="-128"/>
                <a:ea typeface="HGP創英角ｺﾞｼｯｸUB" panose="020B0900000000000000" pitchFamily="50" charset="-128"/>
              </a:rPr>
              <a:t>企業</a:t>
            </a:r>
            <a:r>
              <a:rPr lang="ja-JP" altLang="ja-JP" sz="1050" dirty="0">
                <a:solidFill>
                  <a:srgbClr val="000064"/>
                </a:solidFill>
                <a:latin typeface="HGP創英角ｺﾞｼｯｸUB" panose="020B0900000000000000" pitchFamily="50" charset="-128"/>
                <a:ea typeface="HGP創英角ｺﾞｼｯｸUB" panose="020B0900000000000000" pitchFamily="50" charset="-128"/>
              </a:rPr>
              <a:t>の目的とは何でしょうか？私は「価値の生成とその提供」であると考えています。その実現のためには、「イノベーション」と「マーケティング」による「顧客（市場）創出」が必要です。</a:t>
            </a:r>
          </a:p>
          <a:p>
            <a:r>
              <a:rPr lang="ja-JP" altLang="ja-JP" sz="1050" dirty="0">
                <a:solidFill>
                  <a:srgbClr val="000064"/>
                </a:solidFill>
                <a:latin typeface="HGP創英角ｺﾞｼｯｸUB" panose="020B0900000000000000" pitchFamily="50" charset="-128"/>
                <a:ea typeface="HGP創英角ｺﾞｼｯｸUB" panose="020B0900000000000000" pitchFamily="50" charset="-128"/>
              </a:rPr>
              <a:t>イノベーションは、技術革新のみならず、業務プロセスや組織改革など多岐に亘ります。本講座ではこういったイノベーションの対象についても言及しつつ、これにビジネス・プロデューサーとしての要件も併せ、事業戦略の策定手順や方法について講義します。</a:t>
            </a:r>
            <a:endParaRPr lang="ja-JP" altLang="en-US" sz="1050" dirty="0">
              <a:solidFill>
                <a:srgbClr val="000064"/>
              </a:solidFill>
              <a:latin typeface="HGP創英角ｺﾞｼｯｸUB" panose="020B0900000000000000" pitchFamily="50" charset="-128"/>
              <a:ea typeface="HGP創英角ｺﾞｼｯｸUB" panose="020B0900000000000000" pitchFamily="50" charset="-128"/>
            </a:endParaRPr>
          </a:p>
        </p:txBody>
      </p:sp>
      <p:pic>
        <p:nvPicPr>
          <p:cNvPr id="10" name="図 9" descr="DSC02553.JPG"/>
          <p:cNvPicPr/>
          <p:nvPr/>
        </p:nvPicPr>
        <p:blipFill rotWithShape="1">
          <a:blip r:embed="rId4" cstate="print">
            <a:extLst>
              <a:ext uri="{28A0092B-C50C-407E-A947-70E740481C1C}">
                <a14:useLocalDpi xmlns:a14="http://schemas.microsoft.com/office/drawing/2010/main" val="0"/>
              </a:ext>
            </a:extLst>
          </a:blip>
          <a:srcRect l="33504" b="16667"/>
          <a:stretch/>
        </p:blipFill>
        <p:spPr bwMode="auto">
          <a:xfrm>
            <a:off x="5117432" y="5374432"/>
            <a:ext cx="1672670" cy="1644688"/>
          </a:xfrm>
          <a:prstGeom prst="ellipse">
            <a:avLst/>
          </a:prstGeom>
          <a:ln>
            <a:noFill/>
          </a:ln>
          <a:effectLst>
            <a:softEdge rad="112500"/>
          </a:effectLst>
          <a:extLst>
            <a:ext uri="{53640926-AAD7-44D8-BBD7-CCE9431645EC}">
              <a14:shadowObscured xmlns:a14="http://schemas.microsoft.com/office/drawing/2010/main"/>
            </a:ext>
          </a:extLst>
        </p:spPr>
      </p:pic>
      <p:sp>
        <p:nvSpPr>
          <p:cNvPr id="27" name="テキスト ボックス 26"/>
          <p:cNvSpPr txBox="1"/>
          <p:nvPr/>
        </p:nvSpPr>
        <p:spPr>
          <a:xfrm>
            <a:off x="188417" y="4643187"/>
            <a:ext cx="6469927" cy="400110"/>
          </a:xfrm>
          <a:prstGeom prst="rect">
            <a:avLst/>
          </a:prstGeom>
          <a:noFill/>
        </p:spPr>
        <p:txBody>
          <a:bodyPr wrap="square" rtlCol="0">
            <a:spAutoFit/>
          </a:bodyPr>
          <a:lstStyle/>
          <a:p>
            <a:pPr algn="just">
              <a:spcAft>
                <a:spcPts val="0"/>
              </a:spcAft>
            </a:pPr>
            <a:r>
              <a:rPr lang="ja-JP" altLang="ja-JP" sz="1000" kern="100" dirty="0">
                <a:latin typeface="+mn-ea"/>
              </a:rPr>
              <a:t>基本的な理論説明に続いて、事業企画の作成などの演習を適宜行い、自由な解釈や意見交換を挟みながら知識の定着と実務への援用化を図ります。</a:t>
            </a:r>
          </a:p>
        </p:txBody>
      </p:sp>
      <p:sp>
        <p:nvSpPr>
          <p:cNvPr id="42" name="Rectangle 33"/>
          <p:cNvSpPr>
            <a:spLocks noChangeArrowheads="1"/>
          </p:cNvSpPr>
          <p:nvPr/>
        </p:nvSpPr>
        <p:spPr bwMode="auto">
          <a:xfrm>
            <a:off x="867486" y="6299604"/>
            <a:ext cx="4744644"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kumimoji="1" lang="ja-JP" altLang="ja-JP" sz="1300" i="0"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itchFamily="18" charset="0"/>
              </a:rPr>
              <a:t>小山石　行伸</a:t>
            </a:r>
            <a:r>
              <a:rPr kumimoji="1" lang="ja-JP" altLang="en-US" sz="1400" i="0"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itchFamily="18" charset="0"/>
              </a:rPr>
              <a:t>　</a:t>
            </a:r>
            <a:r>
              <a:rPr kumimoji="1" lang="ja-JP" altLang="en-US" sz="1200" i="0"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itchFamily="18" charset="0"/>
              </a:rPr>
              <a:t>氏</a:t>
            </a:r>
            <a:r>
              <a:rPr kumimoji="1" lang="ja-JP" altLang="ja-JP" sz="1400" i="0"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itchFamily="18" charset="0"/>
              </a:rPr>
              <a:t> </a:t>
            </a:r>
            <a:endParaRPr kumimoji="1" lang="en-US" altLang="ja-JP" sz="1400" i="0"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i="0" strike="noStrike" cap="none" normalizeH="0" baseline="0" dirty="0" smtClean="0">
                <a:ln>
                  <a:noFill/>
                </a:ln>
                <a:solidFill>
                  <a:schemeClr val="tx1"/>
                </a:solidFill>
                <a:effectLst/>
                <a:latin typeface="+mn-ea"/>
                <a:cs typeface="Times New Roman" pitchFamily="18" charset="0"/>
              </a:rPr>
              <a:t>(</a:t>
            </a:r>
            <a:r>
              <a:rPr kumimoji="1" lang="ja-JP" altLang="en-US" sz="1100" i="0" strike="noStrike" cap="none" normalizeH="0" baseline="0" dirty="0" smtClean="0">
                <a:ln>
                  <a:noFill/>
                </a:ln>
                <a:solidFill>
                  <a:schemeClr val="tx1"/>
                </a:solidFill>
                <a:effectLst/>
                <a:latin typeface="+mn-ea"/>
                <a:cs typeface="Times New Roman" pitchFamily="18" charset="0"/>
              </a:rPr>
              <a:t>株式会社マーケティング・マネジメント・アライアンス　代表取締役</a:t>
            </a:r>
            <a:r>
              <a:rPr kumimoji="1" lang="en-US" altLang="ja-JP" sz="1100" i="0" strike="noStrike" cap="none" normalizeH="0" baseline="0" dirty="0" smtClean="0">
                <a:ln>
                  <a:noFill/>
                </a:ln>
                <a:solidFill>
                  <a:schemeClr val="tx1"/>
                </a:solidFill>
                <a:effectLst/>
                <a:latin typeface="+mn-ea"/>
                <a:cs typeface="Times New Roman" pitchFamily="18" charset="0"/>
              </a:rPr>
              <a:t>)</a:t>
            </a:r>
            <a:endParaRPr kumimoji="1" lang="en-US" altLang="ja-JP" sz="1100" i="0" strike="noStrike" cap="none" normalizeH="0" baseline="0" dirty="0" smtClean="0">
              <a:ln>
                <a:noFill/>
              </a:ln>
              <a:solidFill>
                <a:schemeClr val="tx1"/>
              </a:solidFill>
              <a:effectLst/>
              <a:latin typeface="+mn-ea"/>
              <a:cs typeface="ＭＳ Ｐゴシック" pitchFamily="50" charset="-128"/>
            </a:endParaRPr>
          </a:p>
        </p:txBody>
      </p:sp>
      <p:sp>
        <p:nvSpPr>
          <p:cNvPr id="44" name="Rectangle 35"/>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45" name="図 44" descr="DSC02756.JPG"/>
          <p:cNvPicPr/>
          <p:nvPr/>
        </p:nvPicPr>
        <p:blipFill>
          <a:blip r:embed="rId5" cstate="print">
            <a:extLst>
              <a:ext uri="{28A0092B-C50C-407E-A947-70E740481C1C}">
                <a14:useLocalDpi xmlns:a14="http://schemas.microsoft.com/office/drawing/2010/main" val="0"/>
              </a:ext>
            </a:extLst>
          </a:blip>
          <a:stretch>
            <a:fillRect/>
          </a:stretch>
        </p:blipFill>
        <p:spPr>
          <a:xfrm>
            <a:off x="4652010" y="6849420"/>
            <a:ext cx="2138092" cy="1458403"/>
          </a:xfrm>
          <a:prstGeom prst="rect">
            <a:avLst/>
          </a:prstGeom>
          <a:ln>
            <a:noFill/>
          </a:ln>
          <a:effectLst>
            <a:softEdge rad="112500"/>
          </a:effectLst>
        </p:spPr>
      </p:pic>
      <p:sp>
        <p:nvSpPr>
          <p:cNvPr id="48" name="正方形/長方形 47"/>
          <p:cNvSpPr/>
          <p:nvPr/>
        </p:nvSpPr>
        <p:spPr>
          <a:xfrm>
            <a:off x="2" y="8296393"/>
            <a:ext cx="6852046" cy="861774"/>
          </a:xfrm>
          <a:prstGeom prst="rect">
            <a:avLst/>
          </a:prstGeom>
          <a:solidFill>
            <a:srgbClr val="EDF1F9"/>
          </a:solidFill>
        </p:spPr>
        <p:txBody>
          <a:bodyPr wrap="square">
            <a:spAutoFit/>
          </a:bodyPr>
          <a:lstStyle/>
          <a:p>
            <a:pPr>
              <a:spcBef>
                <a:spcPct val="0"/>
              </a:spcBef>
              <a:defRPr/>
            </a:pP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a:solidFill>
                  <a:srgbClr val="00133A"/>
                </a:solidFill>
                <a:latin typeface="ＭＳ Ｐゴシック" panose="020B0600070205080204" pitchFamily="50" charset="-128"/>
                <a:ea typeface="ＭＳ Ｐゴシック" panose="020B0600070205080204" pitchFamily="50" charset="-128"/>
              </a:rPr>
              <a:t>会 </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a:solidFill>
                  <a:srgbClr val="00133A"/>
                </a:solidFill>
                <a:latin typeface="ＭＳ Ｐゴシック" panose="020B0600070205080204" pitchFamily="50" charset="-128"/>
                <a:ea typeface="ＭＳ Ｐゴシック" panose="020B0600070205080204" pitchFamily="50" charset="-128"/>
              </a:rPr>
              <a:t>場：東洋大学 川越キャンパス</a:t>
            </a:r>
            <a:r>
              <a:rPr lang="ja-JP" altLang="en-US" sz="1000" b="1">
                <a:solidFill>
                  <a:srgbClr val="00133A"/>
                </a:solidFill>
                <a:latin typeface="ＭＳ Ｐゴシック" panose="020B0600070205080204" pitchFamily="50" charset="-128"/>
                <a:ea typeface="ＭＳ Ｐゴシック" panose="020B0600070205080204" pitchFamily="50" charset="-128"/>
              </a:rPr>
              <a:t>　</a:t>
            </a:r>
            <a:r>
              <a:rPr lang="ja-JP" altLang="en-US" sz="1000" b="1" smtClean="0">
                <a:solidFill>
                  <a:srgbClr val="00133A"/>
                </a:solidFill>
                <a:latin typeface="ＭＳ Ｐゴシック" panose="020B0600070205080204" pitchFamily="50" charset="-128"/>
                <a:ea typeface="ＭＳ Ｐゴシック" panose="020B0600070205080204" pitchFamily="50" charset="-128"/>
              </a:rPr>
              <a:t>　　東武</a:t>
            </a:r>
            <a:r>
              <a:rPr lang="ja-JP" altLang="en-US" sz="1000" b="1" dirty="0">
                <a:solidFill>
                  <a:srgbClr val="00133A"/>
                </a:solidFill>
                <a:latin typeface="ＭＳ Ｐゴシック" panose="020B0600070205080204" pitchFamily="50" charset="-128"/>
                <a:ea typeface="ＭＳ Ｐゴシック" panose="020B0600070205080204" pitchFamily="50" charset="-128"/>
              </a:rPr>
              <a:t>東上</a:t>
            </a:r>
            <a:r>
              <a:rPr lang="ja-JP" altLang="en-US" sz="1000" b="1">
                <a:solidFill>
                  <a:srgbClr val="00133A"/>
                </a:solidFill>
                <a:latin typeface="ＭＳ Ｐゴシック" panose="020B0600070205080204" pitchFamily="50" charset="-128"/>
                <a:ea typeface="ＭＳ Ｐゴシック" panose="020B0600070205080204" pitchFamily="50" charset="-128"/>
              </a:rPr>
              <a:t>線 </a:t>
            </a:r>
            <a:r>
              <a:rPr lang="ja-JP" altLang="en-US" sz="1000" b="1" smtClean="0">
                <a:solidFill>
                  <a:srgbClr val="00133A"/>
                </a:solidFill>
                <a:latin typeface="ＭＳ Ｐゴシック" panose="020B0600070205080204" pitchFamily="50" charset="-128"/>
                <a:ea typeface="ＭＳ Ｐゴシック" panose="020B0600070205080204" pitchFamily="50" charset="-128"/>
              </a:rPr>
              <a:t>　鶴ヶ島駅</a:t>
            </a:r>
            <a:r>
              <a:rPr lang="ja-JP" altLang="en-US" sz="1000" b="1" dirty="0">
                <a:solidFill>
                  <a:srgbClr val="00133A"/>
                </a:solidFill>
                <a:latin typeface="ＭＳ Ｐゴシック" panose="020B0600070205080204" pitchFamily="50" charset="-128"/>
                <a:ea typeface="ＭＳ Ｐゴシック" panose="020B0600070205080204" pitchFamily="50" charset="-128"/>
              </a:rPr>
              <a:t>東口から徒歩</a:t>
            </a:r>
            <a:r>
              <a:rPr lang="en-US" altLang="ja-JP" sz="1000" b="1" dirty="0">
                <a:solidFill>
                  <a:srgbClr val="00133A"/>
                </a:solidFill>
                <a:latin typeface="ＭＳ Ｐゴシック" panose="020B0600070205080204" pitchFamily="50" charset="-128"/>
                <a:ea typeface="ＭＳ Ｐゴシック" panose="020B0600070205080204" pitchFamily="50" charset="-128"/>
              </a:rPr>
              <a:t>10</a:t>
            </a:r>
            <a:r>
              <a:rPr lang="ja-JP" altLang="en-US" sz="1000" b="1" dirty="0">
                <a:solidFill>
                  <a:srgbClr val="00133A"/>
                </a:solidFill>
                <a:latin typeface="ＭＳ Ｐゴシック" panose="020B0600070205080204" pitchFamily="50" charset="-128"/>
                <a:ea typeface="ＭＳ Ｐゴシック" panose="020B0600070205080204" pitchFamily="50" charset="-128"/>
              </a:rPr>
              <a:t>分（新西門まで</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a:t>
            </a:r>
            <a:endParaRPr lang="en-US" altLang="ja-JP" sz="1000" b="1" dirty="0">
              <a:solidFill>
                <a:srgbClr val="00133A"/>
              </a:solidFill>
              <a:latin typeface="ＭＳ Ｐゴシック" panose="020B0600070205080204" pitchFamily="50" charset="-128"/>
              <a:ea typeface="ＭＳ Ｐゴシック" panose="020B0600070205080204" pitchFamily="50" charset="-128"/>
            </a:endParaRPr>
          </a:p>
          <a:p>
            <a:pPr>
              <a:spcBef>
                <a:spcPct val="0"/>
              </a:spcBef>
              <a:defRPr/>
            </a:pP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■受講料：</a:t>
            </a:r>
            <a:r>
              <a:rPr lang="en-US" altLang="ja-JP" sz="1000" b="1" dirty="0">
                <a:solidFill>
                  <a:srgbClr val="00133A"/>
                </a:solidFill>
                <a:latin typeface="ＭＳ Ｐゴシック" panose="020B0600070205080204" pitchFamily="50" charset="-128"/>
                <a:ea typeface="ＭＳ Ｐゴシック" panose="020B0600070205080204" pitchFamily="50" charset="-128"/>
              </a:rPr>
              <a:t>2</a:t>
            </a:r>
            <a:r>
              <a:rPr lang="en-US" altLang="ja-JP" sz="1000" b="1" dirty="0" smtClean="0">
                <a:solidFill>
                  <a:srgbClr val="00133A"/>
                </a:solidFill>
                <a:latin typeface="ＭＳ Ｐゴシック" panose="020B0600070205080204" pitchFamily="50" charset="-128"/>
                <a:ea typeface="ＭＳ Ｐゴシック" panose="020B0600070205080204" pitchFamily="50" charset="-128"/>
              </a:rPr>
              <a:t>0,000</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円</a:t>
            </a:r>
            <a:endParaRPr lang="en-US" altLang="ja-JP" sz="1000" b="1" dirty="0">
              <a:solidFill>
                <a:srgbClr val="00133A"/>
              </a:solidFill>
              <a:latin typeface="ＭＳ Ｐゴシック" panose="020B0600070205080204" pitchFamily="50" charset="-128"/>
              <a:ea typeface="ＭＳ Ｐゴシック" panose="020B0600070205080204" pitchFamily="50" charset="-128"/>
            </a:endParaRPr>
          </a:p>
          <a:p>
            <a:pPr>
              <a:spcBef>
                <a:spcPct val="0"/>
              </a:spcBef>
              <a:defRPr/>
            </a:pP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a:solidFill>
                  <a:srgbClr val="00133A"/>
                </a:solidFill>
                <a:latin typeface="ＭＳ Ｐゴシック" panose="020B0600070205080204" pitchFamily="50" charset="-128"/>
                <a:ea typeface="ＭＳ Ｐゴシック" panose="020B0600070205080204" pitchFamily="50" charset="-128"/>
              </a:rPr>
              <a:t>お申し込み方法：</a:t>
            </a:r>
            <a:r>
              <a:rPr lang="en-US" altLang="ja-JP" sz="1000" b="1" dirty="0">
                <a:solidFill>
                  <a:srgbClr val="00133A"/>
                </a:solidFill>
                <a:latin typeface="ＭＳ Ｐゴシック" panose="020B0600070205080204" pitchFamily="50" charset="-128"/>
                <a:ea typeface="ＭＳ Ｐゴシック" panose="020B0600070205080204" pitchFamily="50" charset="-128"/>
              </a:rPr>
              <a:t>HP</a:t>
            </a:r>
            <a:r>
              <a:rPr lang="ja-JP" altLang="en-US" sz="1000" b="1" dirty="0">
                <a:solidFill>
                  <a:srgbClr val="00133A"/>
                </a:solidFill>
                <a:latin typeface="ＭＳ Ｐゴシック" panose="020B0600070205080204" pitchFamily="50" charset="-128"/>
                <a:ea typeface="ＭＳ Ｐゴシック" panose="020B0600070205080204" pitchFamily="50" charset="-128"/>
              </a:rPr>
              <a:t>から申込書をダウンロードのうえ、</a:t>
            </a:r>
            <a:r>
              <a:rPr lang="en-US" altLang="ja-JP" sz="1000" b="1" dirty="0">
                <a:solidFill>
                  <a:srgbClr val="00133A"/>
                </a:solidFill>
                <a:latin typeface="ＭＳ Ｐゴシック" panose="020B0600070205080204" pitchFamily="50" charset="-128"/>
                <a:ea typeface="ＭＳ Ｐゴシック" panose="020B0600070205080204" pitchFamily="50" charset="-128"/>
              </a:rPr>
              <a:t>FAX</a:t>
            </a:r>
            <a:r>
              <a:rPr lang="ja-JP" altLang="en-US" sz="1000" b="1" dirty="0">
                <a:solidFill>
                  <a:srgbClr val="00133A"/>
                </a:solidFill>
                <a:latin typeface="ＭＳ Ｐゴシック" panose="020B0600070205080204" pitchFamily="50" charset="-128"/>
                <a:ea typeface="ＭＳ Ｐゴシック" panose="020B0600070205080204" pitchFamily="50" charset="-128"/>
              </a:rPr>
              <a:t>または</a:t>
            </a:r>
            <a:r>
              <a:rPr lang="en-US" altLang="ja-JP" sz="1000" b="1" dirty="0">
                <a:solidFill>
                  <a:srgbClr val="00133A"/>
                </a:solidFill>
                <a:latin typeface="ＭＳ Ｐゴシック" panose="020B0600070205080204" pitchFamily="50" charset="-128"/>
                <a:ea typeface="ＭＳ Ｐゴシック" panose="020B0600070205080204" pitchFamily="50" charset="-128"/>
              </a:rPr>
              <a:t>E-Mail</a:t>
            </a:r>
            <a:r>
              <a:rPr lang="ja-JP" altLang="en-US" sz="1000" b="1" dirty="0">
                <a:solidFill>
                  <a:srgbClr val="00133A"/>
                </a:solidFill>
                <a:latin typeface="ＭＳ Ｐゴシック" panose="020B0600070205080204" pitchFamily="50" charset="-128"/>
                <a:ea typeface="ＭＳ Ｐゴシック" panose="020B0600070205080204" pitchFamily="50" charset="-128"/>
              </a:rPr>
              <a:t>でお申し込みください</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a:t>
            </a:r>
            <a:endParaRPr lang="en-US" altLang="ja-JP" sz="1000" b="1" dirty="0" smtClean="0">
              <a:solidFill>
                <a:srgbClr val="00133A"/>
              </a:solidFill>
              <a:latin typeface="ＭＳ Ｐゴシック" panose="020B0600070205080204" pitchFamily="50" charset="-128"/>
              <a:ea typeface="ＭＳ Ｐゴシック" panose="020B0600070205080204" pitchFamily="50" charset="-128"/>
            </a:endParaRPr>
          </a:p>
          <a:p>
            <a:pPr>
              <a:spcBef>
                <a:spcPct val="0"/>
              </a:spcBef>
              <a:defRPr/>
            </a:pP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＊詳しい講座案内をご希望の方は、下記までお問い合わせ</a:t>
            </a:r>
            <a:r>
              <a:rPr lang="ja-JP" altLang="en-US" sz="1000" b="1" dirty="0">
                <a:solidFill>
                  <a:srgbClr val="00133A"/>
                </a:solidFill>
                <a:latin typeface="ＭＳ Ｐゴシック" panose="020B0600070205080204" pitchFamily="50" charset="-128"/>
                <a:ea typeface="ＭＳ Ｐゴシック" panose="020B0600070205080204" pitchFamily="50" charset="-128"/>
              </a:rPr>
              <a:t>いただくか、</a:t>
            </a:r>
            <a:r>
              <a:rPr lang="en-US" altLang="ja-JP" sz="1000" b="1" dirty="0">
                <a:solidFill>
                  <a:srgbClr val="00133A"/>
                </a:solidFill>
                <a:latin typeface="ＭＳ Ｐゴシック" panose="020B0600070205080204" pitchFamily="50" charset="-128"/>
                <a:ea typeface="ＭＳ Ｐゴシック" panose="020B0600070205080204" pitchFamily="50" charset="-128"/>
              </a:rPr>
              <a:t>HP</a:t>
            </a:r>
            <a:r>
              <a:rPr lang="ja-JP" altLang="en-US" sz="1000" b="1" dirty="0">
                <a:solidFill>
                  <a:srgbClr val="00133A"/>
                </a:solidFill>
                <a:latin typeface="ＭＳ Ｐゴシック" panose="020B0600070205080204" pitchFamily="50" charset="-128"/>
                <a:ea typeface="ＭＳ Ｐゴシック" panose="020B0600070205080204" pitchFamily="50" charset="-128"/>
              </a:rPr>
              <a:t>をご覧ください</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a:t>
            </a:r>
            <a:r>
              <a:rPr lang="en-US" altLang="ja-JP" sz="1000" b="1" dirty="0" smtClean="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a:solidFill>
                  <a:srgbClr val="00133A"/>
                </a:solidFill>
                <a:latin typeface="ＭＳ Ｐゴシック" panose="020B0600070205080204" pitchFamily="50" charset="-128"/>
                <a:ea typeface="ＭＳ Ｐゴシック" panose="020B0600070205080204" pitchFamily="50" charset="-128"/>
              </a:rPr>
              <a:t>　　</a:t>
            </a:r>
            <a:endParaRPr lang="en-US" altLang="ja-JP" sz="1000" b="1" dirty="0" smtClean="0">
              <a:solidFill>
                <a:srgbClr val="00133A"/>
              </a:solidFill>
              <a:latin typeface="ＭＳ Ｐゴシック" panose="020B0600070205080204" pitchFamily="50" charset="-128"/>
              <a:ea typeface="ＭＳ Ｐゴシック" panose="020B0600070205080204" pitchFamily="50" charset="-128"/>
            </a:endParaRPr>
          </a:p>
          <a:p>
            <a:pPr>
              <a:spcBef>
                <a:spcPct val="0"/>
              </a:spcBef>
              <a:defRPr/>
            </a:pP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a:t>
            </a:r>
            <a:r>
              <a:rPr lang="en-US" altLang="ja-JP" sz="1000" b="1" dirty="0" smtClean="0">
                <a:solidFill>
                  <a:srgbClr val="00133A"/>
                </a:solidFill>
                <a:latin typeface="ＭＳ Ｐゴシック" panose="020B0600070205080204" pitchFamily="50" charset="-128"/>
                <a:ea typeface="ＭＳ Ｐゴシック" panose="020B0600070205080204" pitchFamily="50" charset="-128"/>
              </a:rPr>
              <a:t>URL</a:t>
            </a:r>
            <a:r>
              <a:rPr lang="ja-JP" altLang="en-US" sz="1000" b="1" dirty="0">
                <a:solidFill>
                  <a:srgbClr val="00133A"/>
                </a:solidFill>
                <a:latin typeface="ＭＳ Ｐゴシック" panose="020B0600070205080204" pitchFamily="50" charset="-128"/>
                <a:ea typeface="ＭＳ Ｐゴシック" panose="020B0600070205080204" pitchFamily="50" charset="-128"/>
              </a:rPr>
              <a:t>： </a:t>
            </a:r>
            <a:r>
              <a:rPr lang="en-US" altLang="ja-JP" sz="1000" b="1" dirty="0">
                <a:solidFill>
                  <a:srgbClr val="00133A"/>
                </a:solidFill>
                <a:latin typeface="ＭＳ Ｐゴシック" panose="020B0600070205080204" pitchFamily="50" charset="-128"/>
                <a:ea typeface="ＭＳ Ｐゴシック" panose="020B0600070205080204" pitchFamily="50" charset="-128"/>
              </a:rPr>
              <a:t>http://www.toyo.ac.jp/site/pec/</a:t>
            </a:r>
            <a:r>
              <a:rPr lang="ja-JP" altLang="en-US" sz="1000" b="1" dirty="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a:solidFill>
                  <a:srgbClr val="00133A"/>
                </a:solidFill>
                <a:latin typeface="ＭＳ Ｐゴシック" panose="020B0600070205080204" pitchFamily="50" charset="-128"/>
                <a:ea typeface="ＭＳ Ｐゴシック" panose="020B0600070205080204" pitchFamily="50" charset="-128"/>
              </a:rPr>
              <a:t>　</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＊申し込み</a:t>
            </a:r>
            <a:r>
              <a:rPr lang="ja-JP" altLang="en-US" sz="1000" b="1" dirty="0">
                <a:solidFill>
                  <a:srgbClr val="00133A"/>
                </a:solidFill>
                <a:latin typeface="ＭＳ Ｐゴシック" panose="020B0600070205080204" pitchFamily="50" charset="-128"/>
                <a:ea typeface="ＭＳ Ｐゴシック" panose="020B0600070205080204" pitchFamily="50" charset="-128"/>
              </a:rPr>
              <a:t>期限</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a:t>
            </a:r>
            <a:r>
              <a:rPr lang="en-US" altLang="ja-JP" sz="1000" b="1" dirty="0" smtClean="0">
                <a:solidFill>
                  <a:srgbClr val="00133A"/>
                </a:solidFill>
                <a:latin typeface="ＭＳ Ｐゴシック" panose="020B0600070205080204" pitchFamily="50" charset="-128"/>
                <a:ea typeface="ＭＳ Ｐゴシック" panose="020B0600070205080204" pitchFamily="50" charset="-128"/>
              </a:rPr>
              <a:t>11</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月</a:t>
            </a:r>
            <a:r>
              <a:rPr lang="en-US" altLang="ja-JP" sz="1000" b="1" dirty="0" smtClean="0">
                <a:solidFill>
                  <a:srgbClr val="00133A"/>
                </a:solidFill>
                <a:latin typeface="ＭＳ Ｐゴシック" panose="020B0600070205080204" pitchFamily="50" charset="-128"/>
                <a:ea typeface="ＭＳ Ｐゴシック" panose="020B0600070205080204" pitchFamily="50" charset="-128"/>
              </a:rPr>
              <a:t>12</a:t>
            </a:r>
            <a:r>
              <a:rPr lang="ja-JP" altLang="en-US" sz="1000" b="1" dirty="0">
                <a:solidFill>
                  <a:srgbClr val="00133A"/>
                </a:solidFill>
                <a:latin typeface="ＭＳ Ｐゴシック" panose="020B0600070205080204" pitchFamily="50" charset="-128"/>
                <a:ea typeface="ＭＳ Ｐゴシック" panose="020B0600070205080204" pitchFamily="50" charset="-128"/>
              </a:rPr>
              <a:t> 日</a:t>
            </a:r>
            <a:r>
              <a:rPr lang="ja-JP" altLang="en-US" sz="1000" b="1" dirty="0" smtClean="0">
                <a:solidFill>
                  <a:srgbClr val="00133A"/>
                </a:solidFill>
                <a:latin typeface="ＭＳ Ｐゴシック" panose="020B0600070205080204" pitchFamily="50" charset="-128"/>
                <a:ea typeface="ＭＳ Ｐゴシック" panose="020B0600070205080204" pitchFamily="50" charset="-128"/>
              </a:rPr>
              <a:t>（月）</a:t>
            </a:r>
            <a:endParaRPr lang="en-US" altLang="ja-JP" sz="1000" b="1" dirty="0">
              <a:solidFill>
                <a:srgbClr val="00133A"/>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11542" y="4095187"/>
            <a:ext cx="6621091" cy="646331"/>
          </a:xfrm>
          <a:prstGeom prst="rect">
            <a:avLst/>
          </a:prstGeom>
        </p:spPr>
        <p:txBody>
          <a:bodyPr wrap="square">
            <a:spAutoFit/>
          </a:bodyPr>
          <a:lstStyle/>
          <a:p>
            <a:pPr>
              <a:spcAft>
                <a:spcPts val="0"/>
              </a:spcAft>
            </a:pPr>
            <a:r>
              <a:rPr lang="ja-JP" altLang="en-US" sz="1600" b="1" kern="100" dirty="0" smtClean="0">
                <a:solidFill>
                  <a:srgbClr val="FF1D8E"/>
                </a:solidFill>
              </a:rPr>
              <a:t>　　　  </a:t>
            </a:r>
            <a:r>
              <a:rPr lang="en-US" altLang="ja-JP" sz="1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2018</a:t>
            </a:r>
            <a:r>
              <a:rPr lang="ja-JP" altLang="en-US" sz="1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年　</a:t>
            </a:r>
            <a:r>
              <a:rPr lang="en-US" altLang="ja-JP" sz="3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11</a:t>
            </a:r>
            <a:r>
              <a:rPr lang="ja-JP" altLang="ja-JP"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月</a:t>
            </a:r>
            <a:r>
              <a:rPr lang="en-US" altLang="ja-JP"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17</a:t>
            </a:r>
            <a:r>
              <a:rPr lang="ja-JP" altLang="ja-JP"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日</a:t>
            </a:r>
            <a:r>
              <a:rPr lang="en-US"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ja-JP"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土</a:t>
            </a:r>
            <a:r>
              <a:rPr lang="en-US"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 </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10</a:t>
            </a:r>
            <a:r>
              <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00</a:t>
            </a:r>
            <a:r>
              <a:rPr lang="en-US"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16</a:t>
            </a:r>
            <a:r>
              <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00</a:t>
            </a:r>
            <a:endPar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cs typeface="Times New Roman"/>
            </a:endParaRPr>
          </a:p>
        </p:txBody>
      </p:sp>
      <p:sp>
        <p:nvSpPr>
          <p:cNvPr id="5" name="正方形/長方形 4"/>
          <p:cNvSpPr/>
          <p:nvPr/>
        </p:nvSpPr>
        <p:spPr>
          <a:xfrm>
            <a:off x="-4304" y="4978475"/>
            <a:ext cx="6613853" cy="646331"/>
          </a:xfrm>
          <a:prstGeom prst="rect">
            <a:avLst/>
          </a:prstGeom>
        </p:spPr>
        <p:txBody>
          <a:bodyPr wrap="square">
            <a:spAutoFit/>
          </a:bodyPr>
          <a:lstStyle/>
          <a:p>
            <a:pPr>
              <a:spcAft>
                <a:spcPts val="0"/>
              </a:spcAft>
            </a:pPr>
            <a:r>
              <a:rPr lang="ja-JP" altLang="en-US" sz="1600" b="1" kern="100" dirty="0">
                <a:solidFill>
                  <a:srgbClr val="FF1D8E"/>
                </a:solidFill>
              </a:rPr>
              <a:t>　</a:t>
            </a:r>
            <a:r>
              <a:rPr lang="ja-JP" altLang="en-US" sz="1600" b="1" kern="100" dirty="0" smtClean="0">
                <a:solidFill>
                  <a:srgbClr val="FF1D8E"/>
                </a:solidFill>
              </a:rPr>
              <a:t>　　  </a:t>
            </a:r>
            <a:r>
              <a:rPr lang="en-US" altLang="ja-JP" sz="1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2018</a:t>
            </a:r>
            <a:r>
              <a:rPr lang="ja-JP" altLang="en-US" sz="1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年　</a:t>
            </a:r>
            <a:r>
              <a:rPr lang="en-US" altLang="ja-JP" sz="3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12</a:t>
            </a:r>
            <a:r>
              <a:rPr lang="ja-JP" altLang="ja-JP" sz="3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月</a:t>
            </a:r>
            <a:r>
              <a:rPr lang="ja-JP" altLang="en-US"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 </a:t>
            </a:r>
            <a:r>
              <a:rPr lang="en-US" altLang="ja-JP" sz="36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 </a:t>
            </a:r>
            <a:r>
              <a:rPr lang="en-US" altLang="ja-JP"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1</a:t>
            </a:r>
            <a:r>
              <a:rPr lang="ja-JP" altLang="ja-JP" sz="36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日</a:t>
            </a:r>
            <a:r>
              <a:rPr lang="en-US"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ja-JP"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土</a:t>
            </a:r>
            <a:r>
              <a:rPr lang="en-US" altLang="ja-JP" sz="24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 </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10</a:t>
            </a:r>
            <a:r>
              <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00</a:t>
            </a:r>
            <a:r>
              <a:rPr lang="en-US"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smtClean="0">
                <a:ln>
                  <a:solidFill>
                    <a:srgbClr val="002060"/>
                  </a:solidFill>
                </a:ln>
                <a:solidFill>
                  <a:srgbClr val="A50021"/>
                </a:solidFill>
                <a:latin typeface="HGPｺﾞｼｯｸE" panose="020B0900000000000000" pitchFamily="50" charset="-128"/>
                <a:ea typeface="HGPｺﾞｼｯｸE" panose="020B0900000000000000" pitchFamily="50" charset="-128"/>
              </a:rPr>
              <a:t>16</a:t>
            </a:r>
            <a:r>
              <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a:t>
            </a:r>
            <a:r>
              <a:rPr lang="en-US"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rPr>
              <a:t>00</a:t>
            </a:r>
            <a:endParaRPr lang="ja-JP" altLang="ja-JP" sz="2000" b="1" kern="100" dirty="0">
              <a:ln>
                <a:solidFill>
                  <a:srgbClr val="002060"/>
                </a:solidFill>
              </a:ln>
              <a:solidFill>
                <a:srgbClr val="A50021"/>
              </a:solidFill>
              <a:latin typeface="HGPｺﾞｼｯｸE" panose="020B0900000000000000" pitchFamily="50" charset="-128"/>
              <a:ea typeface="HGPｺﾞｼｯｸE" panose="020B0900000000000000" pitchFamily="50" charset="-128"/>
              <a:cs typeface="Times New Roman"/>
            </a:endParaRPr>
          </a:p>
        </p:txBody>
      </p:sp>
      <p:sp>
        <p:nvSpPr>
          <p:cNvPr id="6" name="正方形/長方形 5"/>
          <p:cNvSpPr/>
          <p:nvPr/>
        </p:nvSpPr>
        <p:spPr>
          <a:xfrm>
            <a:off x="188418" y="5526451"/>
            <a:ext cx="4929014" cy="553998"/>
          </a:xfrm>
          <a:prstGeom prst="rect">
            <a:avLst/>
          </a:prstGeom>
        </p:spPr>
        <p:txBody>
          <a:bodyPr wrap="square">
            <a:spAutoFit/>
          </a:bodyPr>
          <a:lstStyle/>
          <a:p>
            <a:pPr algn="just">
              <a:spcAft>
                <a:spcPts val="0"/>
              </a:spcAft>
            </a:pPr>
            <a:r>
              <a:rPr lang="ja-JP" altLang="ja-JP" sz="1000" kern="100" dirty="0">
                <a:latin typeface="+mn-ea"/>
              </a:rPr>
              <a:t>事業戦略プランの企画等のグループワーク演習が中心になります。グループ毎に戦略策定やコンセプト設定を行い、それを実現するためのプランを策定し、発表してもらいます。チーム・ビルディングやリーダーシップの学習機会となります。</a:t>
            </a:r>
            <a:endParaRPr lang="ja-JP" altLang="ja-JP" sz="1000" kern="100" dirty="0">
              <a:latin typeface="+mn-ea"/>
              <a:cs typeface="Times New Roman"/>
            </a:endParaRPr>
          </a:p>
        </p:txBody>
      </p:sp>
      <p:sp>
        <p:nvSpPr>
          <p:cNvPr id="14" name="正方形/長方形 13"/>
          <p:cNvSpPr/>
          <p:nvPr/>
        </p:nvSpPr>
        <p:spPr>
          <a:xfrm>
            <a:off x="222730" y="7304101"/>
            <a:ext cx="4257829" cy="861774"/>
          </a:xfrm>
          <a:prstGeom prst="rect">
            <a:avLst/>
          </a:prstGeom>
        </p:spPr>
        <p:txBody>
          <a:bodyPr wrap="square">
            <a:spAutoFit/>
          </a:bodyPr>
          <a:lstStyle/>
          <a:p>
            <a:pPr lvl="0" indent="133350" defTabSz="914400" eaLnBrk="0" fontAlgn="base" hangingPunct="0">
              <a:spcBef>
                <a:spcPct val="0"/>
              </a:spcBef>
              <a:spcAft>
                <a:spcPct val="0"/>
              </a:spcAft>
            </a:pPr>
            <a:r>
              <a:rPr kumimoji="1" lang="ja-JP" altLang="ja-JP" sz="1000" dirty="0" smtClean="0">
                <a:solidFill>
                  <a:srgbClr val="000000"/>
                </a:solidFill>
                <a:latin typeface="+mn-ea"/>
                <a:cs typeface="Times New Roman" pitchFamily="18" charset="0"/>
              </a:rPr>
              <a:t>本講座</a:t>
            </a:r>
            <a:r>
              <a:rPr kumimoji="1" lang="ja-JP" altLang="ja-JP" sz="1000" dirty="0">
                <a:solidFill>
                  <a:srgbClr val="000000"/>
                </a:solidFill>
                <a:latin typeface="+mn-ea"/>
                <a:cs typeface="Times New Roman" pitchFamily="18" charset="0"/>
              </a:rPr>
              <a:t>は、事業戦略や商品開発などの知識とスキル習得に「</a:t>
            </a:r>
            <a:r>
              <a:rPr kumimoji="1" lang="ja-JP" altLang="ja-JP" sz="1000" dirty="0" smtClean="0">
                <a:solidFill>
                  <a:srgbClr val="000000"/>
                </a:solidFill>
                <a:latin typeface="+mn-ea"/>
                <a:cs typeface="Times New Roman" pitchFamily="18" charset="0"/>
              </a:rPr>
              <a:t>当事者意識</a:t>
            </a:r>
            <a:r>
              <a:rPr kumimoji="1" lang="ja-JP" altLang="ja-JP" sz="1000" dirty="0">
                <a:solidFill>
                  <a:srgbClr val="000000"/>
                </a:solidFill>
                <a:latin typeface="+mn-ea"/>
                <a:cs typeface="Times New Roman" pitchFamily="18" charset="0"/>
              </a:rPr>
              <a:t>を以って受講される方」、また「場づくりへの貢献意識が</a:t>
            </a:r>
            <a:r>
              <a:rPr kumimoji="1" lang="ja-JP" altLang="ja-JP" sz="1000" dirty="0" smtClean="0">
                <a:solidFill>
                  <a:srgbClr val="000000"/>
                </a:solidFill>
                <a:latin typeface="+mn-ea"/>
                <a:cs typeface="Times New Roman" pitchFamily="18" charset="0"/>
              </a:rPr>
              <a:t>ある方」ならば</a:t>
            </a:r>
            <a:r>
              <a:rPr kumimoji="1" lang="ja-JP" altLang="ja-JP" sz="1000" dirty="0">
                <a:solidFill>
                  <a:srgbClr val="000000"/>
                </a:solidFill>
                <a:latin typeface="+mn-ea"/>
                <a:cs typeface="Times New Roman" pitchFamily="18" charset="0"/>
              </a:rPr>
              <a:t>、職位に関わらずどなたでも受講していただきたいと</a:t>
            </a:r>
            <a:r>
              <a:rPr kumimoji="1" lang="ja-JP" altLang="ja-JP" sz="1000" dirty="0" smtClean="0">
                <a:solidFill>
                  <a:srgbClr val="000000"/>
                </a:solidFill>
                <a:latin typeface="+mn-ea"/>
                <a:cs typeface="Times New Roman" pitchFamily="18" charset="0"/>
              </a:rPr>
              <a:t>思います。</a:t>
            </a:r>
            <a:r>
              <a:rPr kumimoji="1" lang="ja-JP" altLang="en-US" sz="1000" dirty="0" smtClean="0">
                <a:solidFill>
                  <a:srgbClr val="000000"/>
                </a:solidFill>
                <a:latin typeface="+mn-ea"/>
                <a:cs typeface="Times New Roman" pitchFamily="18" charset="0"/>
              </a:rPr>
              <a:t>　</a:t>
            </a:r>
            <a:endParaRPr kumimoji="1" lang="en-US" altLang="ja-JP" sz="1000" dirty="0" smtClean="0">
              <a:solidFill>
                <a:srgbClr val="000000"/>
              </a:solidFill>
              <a:latin typeface="+mn-ea"/>
              <a:cs typeface="Times New Roman" pitchFamily="18" charset="0"/>
            </a:endParaRPr>
          </a:p>
          <a:p>
            <a:pPr lvl="0" indent="133350" defTabSz="914400" eaLnBrk="0" fontAlgn="base" hangingPunct="0">
              <a:spcBef>
                <a:spcPct val="0"/>
              </a:spcBef>
              <a:spcAft>
                <a:spcPct val="0"/>
              </a:spcAft>
            </a:pPr>
            <a:r>
              <a:rPr kumimoji="1" lang="ja-JP" altLang="ja-JP" sz="1000" dirty="0" smtClean="0">
                <a:solidFill>
                  <a:srgbClr val="000000"/>
                </a:solidFill>
                <a:latin typeface="+mn-ea"/>
                <a:cs typeface="Times New Roman" pitchFamily="18" charset="0"/>
              </a:rPr>
              <a:t>戦略</a:t>
            </a:r>
            <a:r>
              <a:rPr kumimoji="1" lang="ja-JP" altLang="ja-JP" sz="1000" dirty="0">
                <a:solidFill>
                  <a:srgbClr val="000000"/>
                </a:solidFill>
                <a:latin typeface="+mn-ea"/>
                <a:cs typeface="Times New Roman" pitchFamily="18" charset="0"/>
              </a:rPr>
              <a:t>やマーケティング知識の無い方でも、用語について</a:t>
            </a:r>
            <a:r>
              <a:rPr kumimoji="1" lang="ja-JP" altLang="ja-JP" sz="1000" dirty="0" smtClean="0">
                <a:solidFill>
                  <a:srgbClr val="000000"/>
                </a:solidFill>
                <a:latin typeface="+mn-ea"/>
                <a:cs typeface="Times New Roman" pitchFamily="18" charset="0"/>
              </a:rPr>
              <a:t>は</a:t>
            </a:r>
            <a:r>
              <a:rPr kumimoji="1" lang="ja-JP" altLang="en-US" sz="1000" dirty="0" smtClean="0">
                <a:solidFill>
                  <a:srgbClr val="000000"/>
                </a:solidFill>
                <a:latin typeface="+mn-ea"/>
                <a:cs typeface="Times New Roman" pitchFamily="18" charset="0"/>
              </a:rPr>
              <a:t>、</a:t>
            </a:r>
            <a:r>
              <a:rPr kumimoji="1" lang="ja-JP" altLang="ja-JP" sz="1000" dirty="0" smtClean="0">
                <a:solidFill>
                  <a:srgbClr val="000000"/>
                </a:solidFill>
                <a:latin typeface="+mn-ea"/>
                <a:cs typeface="Times New Roman" pitchFamily="18" charset="0"/>
              </a:rPr>
              <a:t>その都度且つ</a:t>
            </a:r>
            <a:r>
              <a:rPr kumimoji="1" lang="ja-JP" altLang="ja-JP" sz="1000" dirty="0">
                <a:solidFill>
                  <a:srgbClr val="000000"/>
                </a:solidFill>
                <a:latin typeface="+mn-ea"/>
                <a:cs typeface="Times New Roman" pitchFamily="18" charset="0"/>
              </a:rPr>
              <a:t>適宜に繰り返し説明しながら講義は進めます。</a:t>
            </a:r>
            <a:endParaRPr kumimoji="1" lang="ja-JP" altLang="ja-JP" sz="1000" dirty="0">
              <a:latin typeface="+mn-ea"/>
            </a:endParaRPr>
          </a:p>
        </p:txBody>
      </p:sp>
      <p:sp>
        <p:nvSpPr>
          <p:cNvPr id="20" name="ホームベース 19"/>
          <p:cNvSpPr/>
          <p:nvPr/>
        </p:nvSpPr>
        <p:spPr>
          <a:xfrm>
            <a:off x="703409" y="9429578"/>
            <a:ext cx="1245142" cy="242316"/>
          </a:xfrm>
          <a:prstGeom prst="homePlat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rPr>
              <a:t>お問合せ先</a:t>
            </a:r>
          </a:p>
        </p:txBody>
      </p:sp>
      <p:sp>
        <p:nvSpPr>
          <p:cNvPr id="29" name="角丸四角形 28"/>
          <p:cNvSpPr/>
          <p:nvPr/>
        </p:nvSpPr>
        <p:spPr>
          <a:xfrm>
            <a:off x="218920" y="6950540"/>
            <a:ext cx="1632740" cy="357211"/>
          </a:xfrm>
          <a:prstGeom prst="roundRect">
            <a:avLst/>
          </a:prstGeom>
          <a:gradFill>
            <a:gsLst>
              <a:gs pos="0">
                <a:srgbClr val="FFFF00"/>
              </a:gs>
              <a:gs pos="41000">
                <a:srgbClr val="FFFF85"/>
              </a:gs>
              <a:gs pos="100000">
                <a:srgbClr val="FFFFE5"/>
              </a:gs>
            </a:gsLst>
            <a:lin ang="13500000" scaled="1"/>
          </a:gradFill>
          <a:ln w="635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rgbClr val="002060"/>
                </a:solidFill>
                <a:latin typeface="HGSｺﾞｼｯｸE" panose="020B0900000000000000" pitchFamily="50" charset="-128"/>
                <a:ea typeface="HGSｺﾞｼｯｸE" panose="020B0900000000000000" pitchFamily="50" charset="-128"/>
              </a:rPr>
              <a:t>対象と</a:t>
            </a:r>
            <a:r>
              <a:rPr kumimoji="1" lang="ja-JP" altLang="en-US" sz="1300" dirty="0" smtClean="0">
                <a:solidFill>
                  <a:srgbClr val="002060"/>
                </a:solidFill>
                <a:latin typeface="HGSｺﾞｼｯｸE" panose="020B0900000000000000" pitchFamily="50" charset="-128"/>
                <a:ea typeface="HGSｺﾞｼｯｸE" panose="020B0900000000000000" pitchFamily="50" charset="-128"/>
              </a:rPr>
              <a:t>なる受講者</a:t>
            </a:r>
            <a:endParaRPr kumimoji="1" lang="ja-JP" altLang="en-US" sz="1300" dirty="0">
              <a:solidFill>
                <a:srgbClr val="002060"/>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222730" y="6268550"/>
            <a:ext cx="644756" cy="357211"/>
          </a:xfrm>
          <a:prstGeom prst="roundRect">
            <a:avLst/>
          </a:prstGeom>
          <a:gradFill>
            <a:gsLst>
              <a:gs pos="0">
                <a:srgbClr val="FFFF00"/>
              </a:gs>
              <a:gs pos="40000">
                <a:srgbClr val="FFFF85"/>
              </a:gs>
              <a:gs pos="100000">
                <a:srgbClr val="FFFFE5"/>
              </a:gs>
            </a:gsLst>
            <a:lin ang="13500000" scaled="1"/>
          </a:gradFill>
          <a:ln w="635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rgbClr val="002060"/>
                </a:solidFill>
                <a:latin typeface="HGSｺﾞｼｯｸE" panose="020B0900000000000000" pitchFamily="50" charset="-128"/>
                <a:ea typeface="HGSｺﾞｼｯｸE" panose="020B0900000000000000" pitchFamily="50" charset="-128"/>
              </a:rPr>
              <a:t>講師</a:t>
            </a:r>
          </a:p>
        </p:txBody>
      </p:sp>
      <p:sp>
        <p:nvSpPr>
          <p:cNvPr id="32" name="角丸四角形 31"/>
          <p:cNvSpPr/>
          <p:nvPr/>
        </p:nvSpPr>
        <p:spPr>
          <a:xfrm>
            <a:off x="181099" y="4343400"/>
            <a:ext cx="218951" cy="288992"/>
          </a:xfrm>
          <a:prstGeom prst="roundRect">
            <a:avLst/>
          </a:prstGeom>
          <a:gradFill>
            <a:gsLst>
              <a:gs pos="0">
                <a:srgbClr val="A50021"/>
              </a:gs>
              <a:gs pos="33000">
                <a:srgbClr val="FF5777"/>
              </a:gs>
              <a:gs pos="100000">
                <a:srgbClr val="FFF3F5"/>
              </a:gs>
            </a:gsLst>
            <a:lin ang="13500000" scaled="1"/>
          </a:gradFill>
          <a:ln w="635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solidFill>
                <a:srgbClr val="002060"/>
              </a:solidFill>
              <a:latin typeface="HGSｺﾞｼｯｸE" panose="020B0900000000000000" pitchFamily="50" charset="-128"/>
              <a:ea typeface="HGSｺﾞｼｯｸE" panose="020B0900000000000000" pitchFamily="50" charset="-128"/>
            </a:endParaRPr>
          </a:p>
        </p:txBody>
      </p:sp>
      <p:sp>
        <p:nvSpPr>
          <p:cNvPr id="34" name="角丸四角形 33"/>
          <p:cNvSpPr/>
          <p:nvPr/>
        </p:nvSpPr>
        <p:spPr>
          <a:xfrm>
            <a:off x="196339" y="5227320"/>
            <a:ext cx="218951" cy="288992"/>
          </a:xfrm>
          <a:prstGeom prst="roundRect">
            <a:avLst/>
          </a:prstGeom>
          <a:gradFill>
            <a:gsLst>
              <a:gs pos="0">
                <a:srgbClr val="A50021"/>
              </a:gs>
              <a:gs pos="33000">
                <a:srgbClr val="FF5777"/>
              </a:gs>
              <a:gs pos="100000">
                <a:srgbClr val="FFF3F5"/>
              </a:gs>
            </a:gsLst>
            <a:lin ang="13500000" scaled="1"/>
          </a:gradFill>
          <a:ln w="635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solidFill>
                <a:srgbClr val="002060"/>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30807310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TotalTime>
  <Words>168</Words>
  <Application>Microsoft Office PowerPoint</Application>
  <PresentationFormat>A4 210 x 297 mm</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内木 昌代</dc:creator>
  <cp:lastModifiedBy>東洋大学</cp:lastModifiedBy>
  <cp:revision>57</cp:revision>
  <cp:lastPrinted>2018-08-27T08:14:59Z</cp:lastPrinted>
  <dcterms:created xsi:type="dcterms:W3CDTF">2018-08-23T01:04:18Z</dcterms:created>
  <dcterms:modified xsi:type="dcterms:W3CDTF">2018-08-29T05:18:55Z</dcterms:modified>
</cp:coreProperties>
</file>