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6" r:id="rId1"/>
  </p:sldMasterIdLst>
  <p:notesMasterIdLst>
    <p:notesMasterId r:id="rId4"/>
  </p:notesMasterIdLst>
  <p:sldIdLst>
    <p:sldId id="264" r:id="rId2"/>
    <p:sldId id="266" r:id="rId3"/>
  </p:sldIdLst>
  <p:sldSz cx="6858000" cy="9906000" type="A4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昌代 内木" initials="昌代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B50"/>
    <a:srgbClr val="FFFF99"/>
    <a:srgbClr val="92D050"/>
    <a:srgbClr val="FF9933"/>
    <a:srgbClr val="41719C"/>
    <a:srgbClr val="37FF37"/>
    <a:srgbClr val="00FF00"/>
    <a:srgbClr val="FF6600"/>
    <a:srgbClr val="0000AC"/>
    <a:srgbClr val="000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75" autoAdjust="0"/>
    <p:restoredTop sz="99852" autoAdjust="0"/>
  </p:normalViewPr>
  <p:slideViewPr>
    <p:cSldViewPr snapToGrid="0">
      <p:cViewPr>
        <p:scale>
          <a:sx n="100" d="100"/>
          <a:sy n="100" d="100"/>
        </p:scale>
        <p:origin x="-1110" y="18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9787" cy="498693"/>
          </a:xfrm>
          <a:prstGeom prst="rect">
            <a:avLst/>
          </a:prstGeom>
        </p:spPr>
        <p:txBody>
          <a:bodyPr vert="horz" lIns="92203" tIns="46103" rIns="92203" bIns="461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2"/>
            <a:ext cx="2949787" cy="498693"/>
          </a:xfrm>
          <a:prstGeom prst="rect">
            <a:avLst/>
          </a:prstGeom>
        </p:spPr>
        <p:txBody>
          <a:bodyPr vert="horz" lIns="92203" tIns="46103" rIns="92203" bIns="46103" rtlCol="0"/>
          <a:lstStyle>
            <a:lvl1pPr algn="r">
              <a:defRPr sz="1200"/>
            </a:lvl1pPr>
          </a:lstStyle>
          <a:p>
            <a:fld id="{A9DC0009-30DC-4BB9-B5DC-F5FBEEE967ED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1425"/>
            <a:ext cx="2320925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03" tIns="46103" rIns="92203" bIns="461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2203" tIns="46103" rIns="92203" bIns="461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9"/>
            <a:ext cx="2949787" cy="498692"/>
          </a:xfrm>
          <a:prstGeom prst="rect">
            <a:avLst/>
          </a:prstGeom>
        </p:spPr>
        <p:txBody>
          <a:bodyPr vert="horz" lIns="92203" tIns="46103" rIns="92203" bIns="461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9"/>
            <a:ext cx="2949787" cy="498692"/>
          </a:xfrm>
          <a:prstGeom prst="rect">
            <a:avLst/>
          </a:prstGeom>
        </p:spPr>
        <p:txBody>
          <a:bodyPr vert="horz" lIns="92203" tIns="46103" rIns="92203" bIns="46103" rtlCol="0" anchor="b"/>
          <a:lstStyle>
            <a:lvl1pPr algn="r">
              <a:defRPr sz="1200"/>
            </a:lvl1pPr>
          </a:lstStyle>
          <a:p>
            <a:fld id="{A3A24A4C-334E-49BC-BD1E-4D17E0ACAE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022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504244"/>
            <a:ext cx="5143500" cy="3448756"/>
          </a:xfrm>
        </p:spPr>
        <p:txBody>
          <a:bodyPr anchor="b"/>
          <a:lstStyle>
            <a:lvl1pPr algn="ctr">
              <a:defRPr sz="3038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9AC7-B936-4794-9564-BF84DDCF4F93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7C11-3206-4AB0-A7FB-553BA44DB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51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9AC7-B936-4794-9564-BF84DDCF4F93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7C11-3206-4AB0-A7FB-553BA44DB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35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396699"/>
            <a:ext cx="1478756" cy="851870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396699"/>
            <a:ext cx="4350544" cy="85187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9AC7-B936-4794-9564-BF84DDCF4F93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7C11-3206-4AB0-A7FB-553BA44DB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74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9AC7-B936-4794-9564-BF84DDCF4F93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7C11-3206-4AB0-A7FB-553BA44DB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39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6365523"/>
            <a:ext cx="5915025" cy="1967442"/>
          </a:xfrm>
        </p:spPr>
        <p:txBody>
          <a:bodyPr anchor="t"/>
          <a:lstStyle>
            <a:lvl1pPr>
              <a:defRPr sz="225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198586"/>
            <a:ext cx="5915025" cy="216693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9AC7-B936-4794-9564-BF84DDCF4F93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7C11-3206-4AB0-A7FB-553BA44DB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36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0136"/>
            <a:ext cx="2914650" cy="6285265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0136"/>
            <a:ext cx="2914650" cy="6285265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9AC7-B936-4794-9564-BF84DDCF4F93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7C11-3206-4AB0-A7FB-553BA44DB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7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96699"/>
            <a:ext cx="5915025" cy="1651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5" y="2217385"/>
            <a:ext cx="2900363" cy="924101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15" y="3141487"/>
            <a:ext cx="2900363" cy="577391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1686" y="2217385"/>
            <a:ext cx="2901255" cy="924101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1686" y="3141487"/>
            <a:ext cx="2901255" cy="577391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9AC7-B936-4794-9564-BF84DDCF4F93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7C11-3206-4AB0-A7FB-553BA44DB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77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9AC7-B936-4794-9564-BF84DDCF4F93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7C11-3206-4AB0-A7FB-553BA44DB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1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9AC7-B936-4794-9564-BF84DDCF4F93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7C11-3206-4AB0-A7FB-553BA44DB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20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990601"/>
            <a:ext cx="2257425" cy="1676224"/>
          </a:xfrm>
        </p:spPr>
        <p:txBody>
          <a:bodyPr anchor="b"/>
          <a:lstStyle>
            <a:lvl1pPr>
              <a:defRPr sz="1125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8748" y="990600"/>
            <a:ext cx="3544193" cy="792480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916" y="2666825"/>
            <a:ext cx="2257425" cy="6248576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9AC7-B936-4794-9564-BF84DDCF4F93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7C11-3206-4AB0-A7FB-553BA44DB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43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105" y="6934200"/>
            <a:ext cx="4037112" cy="818622"/>
          </a:xfrm>
        </p:spPr>
        <p:txBody>
          <a:bodyPr anchor="b"/>
          <a:lstStyle>
            <a:lvl1pPr>
              <a:defRPr sz="1125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9105" y="990601"/>
            <a:ext cx="4037112" cy="5838119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9105" y="7752822"/>
            <a:ext cx="4037112" cy="1162578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9AC7-B936-4794-9564-BF84DDCF4F93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7C11-3206-4AB0-A7FB-553BA44DB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59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96699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0136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5"/>
            <a:ext cx="184308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29AC7-B936-4794-9564-BF84DDCF4F93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14613" y="9181395"/>
            <a:ext cx="16287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3425" y="9181395"/>
            <a:ext cx="184308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07C11-3206-4AB0-A7FB-553BA44DB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80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xStyles>
    <p:titleStyle>
      <a:lvl1pPr algn="l" defTabSz="514350" rtl="0" eaLnBrk="1" latinLnBrk="0" hangingPunct="1"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9" indent="-160734" algn="l" defTabSz="514350" rtl="0" eaLnBrk="1" latinLnBrk="0" hangingPunct="1">
        <a:spcBef>
          <a:spcPct val="20000"/>
        </a:spcBef>
        <a:buFont typeface="Arial" pitchFamily="34" charset="0"/>
        <a:buChar char="–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波線 5">
            <a:extLst>
              <a:ext uri="{FF2B5EF4-FFF2-40B4-BE49-F238E27FC236}">
                <a16:creationId xmlns="" xmlns:a16="http://schemas.microsoft.com/office/drawing/2014/main" id="{24163D4D-6EB7-4D73-B118-A3DB101D0709}"/>
              </a:ext>
            </a:extLst>
          </p:cNvPr>
          <p:cNvSpPr/>
          <p:nvPr/>
        </p:nvSpPr>
        <p:spPr>
          <a:xfrm>
            <a:off x="5335" y="1193398"/>
            <a:ext cx="6857142" cy="8143933"/>
          </a:xfrm>
          <a:prstGeom prst="wave">
            <a:avLst>
              <a:gd name="adj1" fmla="val 2342"/>
              <a:gd name="adj2" fmla="val 139"/>
            </a:avLst>
          </a:prstGeom>
          <a:solidFill>
            <a:schemeClr val="bg1"/>
          </a:solidFill>
          <a:ln w="5080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2</a:t>
            </a:r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="" xmlns:a16="http://schemas.microsoft.com/office/drawing/2014/main" id="{D479B14E-6F60-4AC9-97B3-C9A32D7A2BC8}"/>
              </a:ext>
            </a:extLst>
          </p:cNvPr>
          <p:cNvSpPr/>
          <p:nvPr/>
        </p:nvSpPr>
        <p:spPr>
          <a:xfrm>
            <a:off x="790575" y="2465064"/>
            <a:ext cx="3095625" cy="2309895"/>
          </a:xfrm>
          <a:prstGeom prst="rect">
            <a:avLst/>
          </a:prstGeom>
          <a:solidFill>
            <a:srgbClr val="FFFFE5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809625" algn="l"/>
              </a:tabLst>
            </a:pPr>
            <a:r>
              <a:rPr kumimoji="1" lang="en-US" altLang="ja-JP" sz="900" b="1" dirty="0">
                <a:solidFill>
                  <a:srgbClr val="002060"/>
                </a:solidFill>
                <a:latin typeface="+mj-ea"/>
                <a:ea typeface="+mj-ea"/>
              </a:rPr>
              <a:t>《</a:t>
            </a:r>
            <a:r>
              <a:rPr kumimoji="1" lang="ja-JP" altLang="en-US" sz="900" b="1" dirty="0" smtClean="0">
                <a:solidFill>
                  <a:srgbClr val="002060"/>
                </a:solidFill>
                <a:latin typeface="+mj-ea"/>
                <a:ea typeface="+mj-ea"/>
              </a:rPr>
              <a:t>講義</a:t>
            </a:r>
            <a:r>
              <a:rPr kumimoji="1" lang="ja-JP" altLang="en-US" sz="900" b="1" dirty="0">
                <a:solidFill>
                  <a:srgbClr val="002060"/>
                </a:solidFill>
                <a:latin typeface="+mj-ea"/>
                <a:ea typeface="+mj-ea"/>
              </a:rPr>
              <a:t>と</a:t>
            </a:r>
            <a:r>
              <a:rPr kumimoji="1" lang="ja-JP" altLang="en-US" sz="900" b="1" dirty="0" smtClean="0">
                <a:solidFill>
                  <a:srgbClr val="002060"/>
                </a:solidFill>
                <a:latin typeface="+mj-ea"/>
                <a:ea typeface="+mj-ea"/>
              </a:rPr>
              <a:t>実験</a:t>
            </a:r>
            <a:r>
              <a:rPr kumimoji="1" lang="en-US" altLang="ja-JP" sz="900" b="1" dirty="0" smtClean="0">
                <a:solidFill>
                  <a:srgbClr val="002060"/>
                </a:solidFill>
                <a:latin typeface="+mj-ea"/>
                <a:ea typeface="+mj-ea"/>
              </a:rPr>
              <a:t>》</a:t>
            </a:r>
            <a:endParaRPr kumimoji="1" lang="en-US" altLang="ja-JP" sz="900" b="1" dirty="0">
              <a:solidFill>
                <a:srgbClr val="002060"/>
              </a:solidFill>
              <a:latin typeface="+mj-ea"/>
              <a:ea typeface="+mj-ea"/>
            </a:endParaRPr>
          </a:p>
          <a:p>
            <a:pPr lvl="0" indent="57150"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809625" algn="l"/>
              </a:tabLst>
            </a:pPr>
            <a:r>
              <a:rPr kumimoji="1" lang="en-US" altLang="ja-JP" sz="900" b="1" dirty="0" err="1">
                <a:solidFill>
                  <a:schemeClr val="tx1"/>
                </a:solidFill>
              </a:rPr>
              <a:t>IoT</a:t>
            </a:r>
            <a:r>
              <a:rPr kumimoji="1" lang="ja-JP" altLang="en-US" sz="900" b="1" dirty="0">
                <a:solidFill>
                  <a:schemeClr val="tx1"/>
                </a:solidFill>
              </a:rPr>
              <a:t>で必要な各種センサの基本的な原理や応用、技術動向、課題など幅広く分かりやすく紹介し、理解を</a:t>
            </a:r>
            <a:r>
              <a:rPr kumimoji="1" lang="ja-JP" altLang="en-US" sz="900" b="1" dirty="0" smtClean="0">
                <a:solidFill>
                  <a:schemeClr val="tx1"/>
                </a:solidFill>
              </a:rPr>
              <a:t>深める</a:t>
            </a:r>
            <a:endParaRPr kumimoji="1" lang="en-US" altLang="ja-JP" sz="900" b="1" dirty="0">
              <a:solidFill>
                <a:schemeClr val="tx1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809625" algn="l"/>
              </a:tabLst>
            </a:pPr>
            <a:r>
              <a:rPr kumimoji="1" lang="ja-JP" altLang="en-US" sz="900" b="1" dirty="0" smtClean="0">
                <a:solidFill>
                  <a:schemeClr val="tx1"/>
                </a:solidFill>
              </a:rPr>
              <a:t>●いろいろ</a:t>
            </a:r>
            <a:r>
              <a:rPr kumimoji="1" lang="ja-JP" altLang="en-US" sz="900" b="1" dirty="0">
                <a:solidFill>
                  <a:schemeClr val="tx1"/>
                </a:solidFill>
              </a:rPr>
              <a:t>なセンサの種類と</a:t>
            </a:r>
            <a:r>
              <a:rPr kumimoji="1" lang="ja-JP" altLang="en-US" sz="900" b="1" dirty="0" smtClean="0">
                <a:solidFill>
                  <a:schemeClr val="tx1"/>
                </a:solidFill>
              </a:rPr>
              <a:t>特徴</a:t>
            </a:r>
            <a:endParaRPr kumimoji="1" lang="en-US" altLang="ja-JP" sz="900" b="1" dirty="0">
              <a:solidFill>
                <a:schemeClr val="tx1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809625" algn="l"/>
              </a:tabLst>
            </a:pPr>
            <a:r>
              <a:rPr kumimoji="1" lang="ja-JP" altLang="en-US" sz="9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</a:rPr>
              <a:t>　</a:t>
            </a:r>
            <a:r>
              <a:rPr lang="ja-JP" altLang="ja-JP" sz="800" dirty="0" smtClean="0">
                <a:solidFill>
                  <a:schemeClr val="tx1"/>
                </a:solidFill>
              </a:rPr>
              <a:t>・</a:t>
            </a:r>
            <a:r>
              <a:rPr lang="en-US" altLang="ja-JP" sz="800" dirty="0" err="1">
                <a:solidFill>
                  <a:schemeClr val="tx1"/>
                </a:solidFill>
              </a:rPr>
              <a:t>IoT</a:t>
            </a:r>
            <a:r>
              <a:rPr lang="ja-JP" altLang="ja-JP" sz="800" dirty="0">
                <a:solidFill>
                  <a:schemeClr val="tx1"/>
                </a:solidFill>
              </a:rPr>
              <a:t>化におけるセンサ（スマートセンサ</a:t>
            </a:r>
            <a:r>
              <a:rPr lang="ja-JP" altLang="ja-JP" sz="800" dirty="0" smtClean="0">
                <a:solidFill>
                  <a:schemeClr val="tx1"/>
                </a:solidFill>
              </a:rPr>
              <a:t>）</a:t>
            </a:r>
            <a:r>
              <a:rPr lang="en-US" altLang="ja-JP" sz="800" dirty="0" smtClean="0">
                <a:solidFill>
                  <a:schemeClr val="tx1"/>
                </a:solidFill>
              </a:rPr>
              <a:t>     </a:t>
            </a:r>
            <a:r>
              <a:rPr lang="ja-JP" altLang="ja-JP" sz="800" dirty="0" smtClean="0">
                <a:solidFill>
                  <a:schemeClr val="tx1"/>
                </a:solidFill>
              </a:rPr>
              <a:t>・フィジカルセンシング</a:t>
            </a:r>
            <a:endParaRPr lang="en-US" altLang="ja-JP" sz="800" dirty="0" smtClean="0">
              <a:solidFill>
                <a:schemeClr val="tx1"/>
              </a:solidFill>
            </a:endParaRPr>
          </a:p>
          <a:p>
            <a:r>
              <a:rPr lang="ja-JP" altLang="en-US" sz="800" dirty="0">
                <a:solidFill>
                  <a:schemeClr val="tx1"/>
                </a:solidFill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</a:rPr>
              <a:t>　　</a:t>
            </a:r>
            <a:r>
              <a:rPr lang="ja-JP" altLang="ja-JP" sz="800" dirty="0" smtClean="0">
                <a:solidFill>
                  <a:schemeClr val="tx1"/>
                </a:solidFill>
              </a:rPr>
              <a:t>分野</a:t>
            </a:r>
            <a:r>
              <a:rPr lang="ja-JP" altLang="ja-JP" sz="800" dirty="0">
                <a:solidFill>
                  <a:schemeClr val="tx1"/>
                </a:solidFill>
              </a:rPr>
              <a:t>の</a:t>
            </a:r>
            <a:r>
              <a:rPr lang="ja-JP" altLang="ja-JP" sz="800" dirty="0" smtClean="0">
                <a:solidFill>
                  <a:schemeClr val="tx1"/>
                </a:solidFill>
              </a:rPr>
              <a:t>センサ</a:t>
            </a:r>
            <a:r>
              <a:rPr lang="en-US" altLang="ja-JP" sz="800" dirty="0" smtClean="0">
                <a:solidFill>
                  <a:schemeClr val="tx1"/>
                </a:solidFill>
              </a:rPr>
              <a:t>  </a:t>
            </a:r>
            <a:r>
              <a:rPr lang="ja-JP" altLang="en-US" sz="800" dirty="0">
                <a:solidFill>
                  <a:schemeClr val="tx1"/>
                </a:solidFill>
              </a:rPr>
              <a:t>　</a:t>
            </a:r>
            <a:r>
              <a:rPr lang="en-US" altLang="ja-JP" sz="800" dirty="0" smtClean="0">
                <a:solidFill>
                  <a:schemeClr val="tx1"/>
                </a:solidFill>
              </a:rPr>
              <a:t>  </a:t>
            </a:r>
            <a:r>
              <a:rPr lang="ja-JP" altLang="ja-JP" sz="800" dirty="0" smtClean="0">
                <a:solidFill>
                  <a:schemeClr val="tx1"/>
                </a:solidFill>
              </a:rPr>
              <a:t>・</a:t>
            </a:r>
            <a:r>
              <a:rPr lang="ja-JP" altLang="ja-JP" sz="800" dirty="0">
                <a:solidFill>
                  <a:schemeClr val="tx1"/>
                </a:solidFill>
              </a:rPr>
              <a:t>ケミカルセンシング分野の</a:t>
            </a:r>
            <a:r>
              <a:rPr lang="ja-JP" altLang="ja-JP" sz="800" dirty="0" smtClean="0">
                <a:solidFill>
                  <a:schemeClr val="tx1"/>
                </a:solidFill>
              </a:rPr>
              <a:t>センサ</a:t>
            </a:r>
            <a:r>
              <a:rPr lang="en-US" altLang="ja-JP" sz="800" dirty="0" smtClean="0">
                <a:solidFill>
                  <a:schemeClr val="tx1"/>
                </a:solidFill>
              </a:rPr>
              <a:t>   </a:t>
            </a:r>
            <a:r>
              <a:rPr lang="ja-JP" altLang="en-US" sz="800" dirty="0" smtClean="0">
                <a:solidFill>
                  <a:schemeClr val="tx1"/>
                </a:solidFill>
              </a:rPr>
              <a:t>　</a:t>
            </a:r>
            <a:r>
              <a:rPr lang="en-US" altLang="ja-JP" sz="8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altLang="ja-JP" sz="800" dirty="0" smtClean="0">
                <a:solidFill>
                  <a:schemeClr val="tx1"/>
                </a:solidFill>
              </a:rPr>
              <a:t>       </a:t>
            </a:r>
            <a:r>
              <a:rPr lang="ja-JP" altLang="ja-JP" sz="800" dirty="0" smtClean="0">
                <a:solidFill>
                  <a:schemeClr val="tx1"/>
                </a:solidFill>
              </a:rPr>
              <a:t>・いろいろなセンサの基本原理</a:t>
            </a:r>
            <a:endParaRPr kumimoji="1" lang="en-US" altLang="ja-JP" sz="800" b="1" dirty="0" smtClean="0">
              <a:solidFill>
                <a:schemeClr val="tx1"/>
              </a:solidFill>
            </a:endParaRPr>
          </a:p>
          <a:p>
            <a:r>
              <a:rPr kumimoji="1" lang="ja-JP" altLang="en-US" sz="900" b="1" dirty="0" smtClean="0">
                <a:solidFill>
                  <a:schemeClr val="tx1"/>
                </a:solidFill>
              </a:rPr>
              <a:t>●</a:t>
            </a:r>
            <a:r>
              <a:rPr lang="en-US" altLang="ja-JP" sz="900" b="1" dirty="0" err="1" smtClean="0">
                <a:solidFill>
                  <a:schemeClr val="tx1"/>
                </a:solidFill>
              </a:rPr>
              <a:t>IoT</a:t>
            </a:r>
            <a:r>
              <a:rPr lang="ja-JP" altLang="ja-JP" sz="900" b="1" dirty="0">
                <a:solidFill>
                  <a:schemeClr val="tx1"/>
                </a:solidFill>
              </a:rPr>
              <a:t>社会におけるセンサの応用</a:t>
            </a:r>
            <a:r>
              <a:rPr lang="ja-JP" altLang="ja-JP" sz="900" b="1" dirty="0" smtClean="0">
                <a:solidFill>
                  <a:schemeClr val="tx1"/>
                </a:solidFill>
              </a:rPr>
              <a:t>と活用、将来展望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r>
              <a:rPr kumimoji="1" lang="ja-JP" altLang="en-US" sz="900" b="1" dirty="0" smtClean="0">
                <a:solidFill>
                  <a:schemeClr val="tx1"/>
                </a:solidFill>
              </a:rPr>
              <a:t>●</a:t>
            </a:r>
            <a:r>
              <a:rPr lang="ja-JP" altLang="ja-JP" sz="900" b="1" dirty="0" smtClean="0">
                <a:solidFill>
                  <a:schemeClr val="tx1"/>
                </a:solidFill>
              </a:rPr>
              <a:t>主</a:t>
            </a:r>
            <a:r>
              <a:rPr lang="ja-JP" altLang="ja-JP" sz="900" b="1" dirty="0">
                <a:solidFill>
                  <a:schemeClr val="tx1"/>
                </a:solidFill>
              </a:rPr>
              <a:t>なセンサの原理・特長と</a:t>
            </a:r>
            <a:r>
              <a:rPr lang="ja-JP" altLang="ja-JP" sz="900" b="1" dirty="0" smtClean="0">
                <a:solidFill>
                  <a:schemeClr val="tx1"/>
                </a:solidFill>
              </a:rPr>
              <a:t>基礎実験</a:t>
            </a:r>
            <a:r>
              <a:rPr lang="en-US" altLang="ja-JP" sz="900" dirty="0" smtClean="0">
                <a:solidFill>
                  <a:schemeClr val="tx1"/>
                </a:solidFill>
              </a:rPr>
              <a:t> </a:t>
            </a:r>
          </a:p>
          <a:p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en-US" altLang="ja-JP" sz="800" dirty="0" smtClean="0">
                <a:solidFill>
                  <a:schemeClr val="tx1"/>
                </a:solidFill>
              </a:rPr>
              <a:t> </a:t>
            </a:r>
            <a:r>
              <a:rPr lang="ja-JP" altLang="en-US" sz="800" dirty="0" smtClean="0">
                <a:solidFill>
                  <a:schemeClr val="tx1"/>
                </a:solidFill>
              </a:rPr>
              <a:t>・</a:t>
            </a:r>
            <a:r>
              <a:rPr lang="ja-JP" altLang="ja-JP" sz="800" dirty="0" smtClean="0">
                <a:solidFill>
                  <a:schemeClr val="tx1"/>
                </a:solidFill>
              </a:rPr>
              <a:t>温度センサ</a:t>
            </a:r>
            <a:r>
              <a:rPr lang="ja-JP" altLang="en-US" sz="800" dirty="0">
                <a:solidFill>
                  <a:schemeClr val="tx1"/>
                </a:solidFill>
              </a:rPr>
              <a:t> </a:t>
            </a:r>
            <a:r>
              <a:rPr lang="ja-JP" altLang="en-US" sz="800" dirty="0" smtClean="0">
                <a:solidFill>
                  <a:schemeClr val="tx1"/>
                </a:solidFill>
              </a:rPr>
              <a:t> ・</a:t>
            </a:r>
            <a:r>
              <a:rPr lang="ja-JP" altLang="ja-JP" sz="800" dirty="0" smtClean="0">
                <a:solidFill>
                  <a:schemeClr val="tx1"/>
                </a:solidFill>
              </a:rPr>
              <a:t>圧力センサ</a:t>
            </a:r>
            <a:r>
              <a:rPr lang="ja-JP" altLang="en-US" sz="800" dirty="0">
                <a:solidFill>
                  <a:schemeClr val="tx1"/>
                </a:solidFill>
              </a:rPr>
              <a:t> </a:t>
            </a:r>
            <a:r>
              <a:rPr lang="ja-JP" altLang="en-US" sz="800" dirty="0" smtClean="0">
                <a:solidFill>
                  <a:schemeClr val="tx1"/>
                </a:solidFill>
              </a:rPr>
              <a:t> ・</a:t>
            </a:r>
            <a:r>
              <a:rPr lang="ja-JP" altLang="ja-JP" sz="800" dirty="0" smtClean="0">
                <a:solidFill>
                  <a:schemeClr val="tx1"/>
                </a:solidFill>
              </a:rPr>
              <a:t>光センサ</a:t>
            </a:r>
            <a:endParaRPr lang="en-US" altLang="ja-JP" sz="800" dirty="0" smtClean="0">
              <a:solidFill>
                <a:schemeClr val="tx1"/>
              </a:solidFill>
            </a:endParaRPr>
          </a:p>
          <a:p>
            <a:r>
              <a:rPr lang="ja-JP" altLang="en-US" sz="800" dirty="0">
                <a:solidFill>
                  <a:schemeClr val="tx1"/>
                </a:solidFill>
              </a:rPr>
              <a:t> </a:t>
            </a:r>
            <a:r>
              <a:rPr lang="ja-JP" altLang="en-US" sz="800" dirty="0" smtClean="0">
                <a:solidFill>
                  <a:schemeClr val="tx1"/>
                </a:solidFill>
              </a:rPr>
              <a:t> </a:t>
            </a:r>
            <a:r>
              <a:rPr lang="en-US" altLang="ja-JP" sz="800" dirty="0" smtClean="0">
                <a:solidFill>
                  <a:schemeClr val="tx1"/>
                </a:solidFill>
              </a:rPr>
              <a:t>  </a:t>
            </a:r>
            <a:r>
              <a:rPr lang="ja-JP" altLang="en-US" sz="800" dirty="0" smtClean="0">
                <a:solidFill>
                  <a:schemeClr val="tx1"/>
                </a:solidFill>
              </a:rPr>
              <a:t>・</a:t>
            </a:r>
            <a:r>
              <a:rPr lang="en-US" altLang="ja-JP" sz="800" dirty="0" smtClean="0">
                <a:solidFill>
                  <a:schemeClr val="tx1"/>
                </a:solidFill>
              </a:rPr>
              <a:t>ON-OFF</a:t>
            </a:r>
            <a:r>
              <a:rPr lang="ja-JP" altLang="ja-JP" sz="800" dirty="0">
                <a:solidFill>
                  <a:schemeClr val="tx1"/>
                </a:solidFill>
              </a:rPr>
              <a:t>センサ（</a:t>
            </a:r>
            <a:r>
              <a:rPr lang="ja-JP" altLang="ja-JP" sz="800" dirty="0" smtClean="0">
                <a:solidFill>
                  <a:schemeClr val="tx1"/>
                </a:solidFill>
              </a:rPr>
              <a:t>スイッチ</a:t>
            </a:r>
            <a:r>
              <a:rPr lang="en-US" altLang="ja-JP" sz="800" dirty="0" smtClean="0">
                <a:solidFill>
                  <a:schemeClr val="tx1"/>
                </a:solidFill>
              </a:rPr>
              <a:t>)</a:t>
            </a:r>
          </a:p>
          <a:p>
            <a:endParaRPr kumimoji="1" lang="en-US" altLang="ja-JP" sz="800" b="1" dirty="0" smtClean="0">
              <a:solidFill>
                <a:srgbClr val="000000"/>
              </a:solidFill>
              <a:latin typeface="+mn-ea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809625" algn="l"/>
              </a:tabLst>
            </a:pPr>
            <a:r>
              <a:rPr kumimoji="1" lang="en-US" altLang="ja-JP" sz="1050" b="1" dirty="0" smtClean="0">
                <a:solidFill>
                  <a:srgbClr val="000000"/>
                </a:solidFill>
                <a:latin typeface="+mn-ea"/>
                <a:cs typeface="Times New Roman" pitchFamily="18" charset="0"/>
              </a:rPr>
              <a:t>【</a:t>
            </a:r>
            <a:r>
              <a:rPr kumimoji="1" lang="ja-JP" altLang="en-US" sz="1050" b="1" dirty="0" smtClean="0">
                <a:solidFill>
                  <a:srgbClr val="000000"/>
                </a:solidFill>
                <a:latin typeface="+mn-ea"/>
                <a:cs typeface="Times New Roman" pitchFamily="18" charset="0"/>
              </a:rPr>
              <a:t>講師</a:t>
            </a:r>
            <a:r>
              <a:rPr kumimoji="1" lang="en-US" altLang="ja-JP" sz="1050" b="1" dirty="0" smtClean="0">
                <a:solidFill>
                  <a:srgbClr val="000000"/>
                </a:solidFill>
                <a:latin typeface="+mn-ea"/>
                <a:cs typeface="Times New Roman" pitchFamily="18" charset="0"/>
              </a:rPr>
              <a:t>】 </a:t>
            </a:r>
            <a:r>
              <a:rPr kumimoji="1" lang="ja-JP" altLang="ja-JP" sz="1050" b="1" dirty="0" smtClean="0">
                <a:solidFill>
                  <a:srgbClr val="000000"/>
                </a:solidFill>
                <a:latin typeface="+mn-ea"/>
                <a:cs typeface="Times New Roman" pitchFamily="18" charset="0"/>
              </a:rPr>
              <a:t>野田 </a:t>
            </a:r>
            <a:r>
              <a:rPr kumimoji="1" lang="ja-JP" altLang="ja-JP" sz="1050" b="1" dirty="0">
                <a:solidFill>
                  <a:srgbClr val="000000"/>
                </a:solidFill>
                <a:latin typeface="+mn-ea"/>
                <a:cs typeface="Times New Roman" pitchFamily="18" charset="0"/>
              </a:rPr>
              <a:t>和俊</a:t>
            </a:r>
            <a:r>
              <a:rPr kumimoji="1" lang="en-US" altLang="ja-JP" sz="1050" b="1" dirty="0">
                <a:solidFill>
                  <a:srgbClr val="000000"/>
                </a:solidFill>
                <a:latin typeface="+mn-ea"/>
                <a:cs typeface="Times New Roman" pitchFamily="18" charset="0"/>
              </a:rPr>
              <a:t> </a:t>
            </a:r>
            <a:r>
              <a:rPr kumimoji="1" lang="ja-JP" altLang="en-US" sz="900" b="1" dirty="0" smtClean="0">
                <a:solidFill>
                  <a:srgbClr val="000000"/>
                </a:solidFill>
                <a:latin typeface="+mn-ea"/>
                <a:cs typeface="Times New Roman" pitchFamily="18" charset="0"/>
              </a:rPr>
              <a:t>氏</a:t>
            </a:r>
            <a:endParaRPr kumimoji="1" lang="en-US" altLang="ja-JP" sz="900" b="1" dirty="0" smtClean="0">
              <a:solidFill>
                <a:srgbClr val="000000"/>
              </a:solidFill>
              <a:latin typeface="+mn-ea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809625" algn="l"/>
              </a:tabLst>
            </a:pPr>
            <a:r>
              <a:rPr kumimoji="1" lang="ja-JP" altLang="en-US" sz="900" b="1" dirty="0" smtClean="0">
                <a:solidFill>
                  <a:srgbClr val="000000"/>
                </a:solidFill>
                <a:latin typeface="+mn-ea"/>
                <a:cs typeface="Times New Roman" pitchFamily="18" charset="0"/>
              </a:rPr>
              <a:t>  国立研究開発法人  </a:t>
            </a:r>
            <a:endParaRPr kumimoji="1" lang="en-US" altLang="ja-JP" sz="900" b="1" dirty="0" smtClean="0">
              <a:solidFill>
                <a:srgbClr val="000000"/>
              </a:solidFill>
              <a:latin typeface="+mn-ea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809625" algn="l"/>
              </a:tabLst>
            </a:pPr>
            <a:r>
              <a:rPr kumimoji="1" lang="ja-JP" altLang="en-US" sz="900" b="1" dirty="0">
                <a:solidFill>
                  <a:srgbClr val="000000"/>
                </a:solidFill>
                <a:latin typeface="+mn-ea"/>
                <a:cs typeface="Times New Roman" pitchFamily="18" charset="0"/>
              </a:rPr>
              <a:t>　</a:t>
            </a:r>
            <a:r>
              <a:rPr kumimoji="1" lang="ja-JP" altLang="en-US" sz="900" b="1" dirty="0" smtClean="0">
                <a:solidFill>
                  <a:srgbClr val="000000"/>
                </a:solidFill>
                <a:latin typeface="+mn-ea"/>
                <a:cs typeface="Times New Roman" pitchFamily="18" charset="0"/>
              </a:rPr>
              <a:t>産業技術総合研究所</a:t>
            </a:r>
            <a:r>
              <a:rPr lang="ja-JP" altLang="en-US" sz="900" b="1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 </a:t>
            </a:r>
            <a:endParaRPr lang="en-US" altLang="ja-JP" sz="900" b="1" dirty="0" smtClean="0">
              <a:solidFill>
                <a:schemeClr val="tx1"/>
              </a:solidFill>
              <a:latin typeface="+mn-ea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809625" algn="l"/>
              </a:tabLst>
            </a:pPr>
            <a:r>
              <a:rPr lang="ja-JP" altLang="en-US" sz="900" b="1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  主任</a:t>
            </a:r>
            <a:r>
              <a:rPr kumimoji="1" lang="ja-JP" altLang="en-US" sz="900" b="1" dirty="0" smtClean="0">
                <a:solidFill>
                  <a:srgbClr val="000000"/>
                </a:solidFill>
                <a:latin typeface="+mn-ea"/>
                <a:cs typeface="Times New Roman" pitchFamily="18" charset="0"/>
              </a:rPr>
              <a:t>研究員</a:t>
            </a:r>
            <a:endParaRPr kumimoji="1" lang="ja-JP" altLang="en-US" sz="900" b="1" dirty="0" smtClean="0"/>
          </a:p>
        </p:txBody>
      </p:sp>
      <p:sp>
        <p:nvSpPr>
          <p:cNvPr id="11" name="正方形/長方形 10">
            <a:extLst>
              <a:ext uri="{FF2B5EF4-FFF2-40B4-BE49-F238E27FC236}">
                <a16:creationId xmlns="" xmlns:a16="http://schemas.microsoft.com/office/drawing/2014/main" id="{F8E28B6A-1C16-496A-BB9A-BFAE7AADFAE7}"/>
              </a:ext>
            </a:extLst>
          </p:cNvPr>
          <p:cNvSpPr/>
          <p:nvPr/>
        </p:nvSpPr>
        <p:spPr>
          <a:xfrm>
            <a:off x="790575" y="4838830"/>
            <a:ext cx="3095625" cy="2019097"/>
          </a:xfrm>
          <a:prstGeom prst="rect">
            <a:avLst/>
          </a:prstGeom>
          <a:solidFill>
            <a:srgbClr val="FFFFE5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050" b="1" dirty="0" smtClean="0">
                <a:solidFill>
                  <a:srgbClr val="002060"/>
                </a:solidFill>
              </a:rPr>
              <a:t>《</a:t>
            </a:r>
            <a:r>
              <a:rPr kumimoji="1" lang="ja-JP" altLang="en-US" sz="1050" b="1" dirty="0" smtClean="0">
                <a:solidFill>
                  <a:srgbClr val="002060"/>
                </a:solidFill>
              </a:rPr>
              <a:t>実習</a:t>
            </a:r>
            <a:r>
              <a:rPr kumimoji="1" lang="en-US" altLang="ja-JP" sz="1050" b="1" dirty="0" smtClean="0">
                <a:solidFill>
                  <a:srgbClr val="002060"/>
                </a:solidFill>
              </a:rPr>
              <a:t>》</a:t>
            </a:r>
            <a:endParaRPr kumimoji="1" lang="en-US" altLang="ja-JP" sz="1050" b="1" dirty="0">
              <a:solidFill>
                <a:srgbClr val="002060"/>
              </a:solidFill>
            </a:endParaRPr>
          </a:p>
          <a:p>
            <a:r>
              <a:rPr lang="ja-JP" altLang="en-US" sz="900" b="1" dirty="0">
                <a:solidFill>
                  <a:schemeClr val="tx1"/>
                </a:solidFill>
              </a:rPr>
              <a:t>●</a:t>
            </a:r>
            <a:r>
              <a:rPr lang="ja-JP" altLang="ja-JP" sz="900" b="1" dirty="0" smtClean="0">
                <a:solidFill>
                  <a:schemeClr val="tx1"/>
                </a:solidFill>
              </a:rPr>
              <a:t>作製</a:t>
            </a:r>
            <a:r>
              <a:rPr lang="ja-JP" altLang="ja-JP" sz="900" b="1" dirty="0">
                <a:solidFill>
                  <a:schemeClr val="tx1"/>
                </a:solidFill>
              </a:rPr>
              <a:t>する</a:t>
            </a:r>
            <a:r>
              <a:rPr lang="en-US" altLang="ja-JP" sz="900" b="1" dirty="0" err="1">
                <a:solidFill>
                  <a:schemeClr val="tx1"/>
                </a:solidFill>
              </a:rPr>
              <a:t>IoT</a:t>
            </a:r>
            <a:r>
              <a:rPr lang="ja-JP" altLang="ja-JP" sz="900" b="1" dirty="0">
                <a:solidFill>
                  <a:schemeClr val="tx1"/>
                </a:solidFill>
              </a:rPr>
              <a:t>センサ回路の</a:t>
            </a:r>
            <a:r>
              <a:rPr lang="ja-JP" altLang="ja-JP" sz="900" b="1" dirty="0" smtClean="0">
                <a:solidFill>
                  <a:schemeClr val="tx1"/>
                </a:solidFill>
              </a:rPr>
              <a:t>解説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r>
              <a:rPr lang="ja-JP" altLang="en-US" sz="900" b="1" dirty="0">
                <a:solidFill>
                  <a:schemeClr val="tx1"/>
                </a:solidFill>
              </a:rPr>
              <a:t>　</a:t>
            </a:r>
            <a:r>
              <a:rPr lang="ja-JP" altLang="ja-JP" sz="800" dirty="0" smtClean="0">
                <a:solidFill>
                  <a:schemeClr val="tx1"/>
                </a:solidFill>
              </a:rPr>
              <a:t>・</a:t>
            </a:r>
            <a:r>
              <a:rPr lang="ja-JP" altLang="ja-JP" sz="800" dirty="0">
                <a:solidFill>
                  <a:schemeClr val="tx1"/>
                </a:solidFill>
              </a:rPr>
              <a:t>全体システムの</a:t>
            </a:r>
            <a:r>
              <a:rPr lang="ja-JP" altLang="ja-JP" sz="800" dirty="0" smtClean="0">
                <a:solidFill>
                  <a:schemeClr val="tx1"/>
                </a:solidFill>
              </a:rPr>
              <a:t>解説</a:t>
            </a:r>
            <a:r>
              <a:rPr lang="ja-JP" altLang="en-US" sz="800" dirty="0">
                <a:solidFill>
                  <a:schemeClr val="tx1"/>
                </a:solidFill>
              </a:rPr>
              <a:t>　</a:t>
            </a:r>
            <a:endParaRPr lang="en-US" altLang="ja-JP" sz="800" dirty="0" smtClean="0">
              <a:solidFill>
                <a:schemeClr val="tx1"/>
              </a:solidFill>
            </a:endParaRPr>
          </a:p>
          <a:p>
            <a:r>
              <a:rPr lang="en-US" altLang="ja-JP" sz="800" dirty="0">
                <a:solidFill>
                  <a:schemeClr val="tx1"/>
                </a:solidFill>
              </a:rPr>
              <a:t> </a:t>
            </a:r>
            <a:r>
              <a:rPr lang="en-US" altLang="ja-JP" sz="800" dirty="0" smtClean="0">
                <a:solidFill>
                  <a:schemeClr val="tx1"/>
                </a:solidFill>
              </a:rPr>
              <a:t>         </a:t>
            </a:r>
            <a:r>
              <a:rPr lang="ja-JP" altLang="ja-JP" sz="800" dirty="0" smtClean="0">
                <a:solidFill>
                  <a:schemeClr val="tx1"/>
                </a:solidFill>
              </a:rPr>
              <a:t>使用</a:t>
            </a:r>
            <a:r>
              <a:rPr lang="ja-JP" altLang="ja-JP" sz="800" dirty="0">
                <a:solidFill>
                  <a:schemeClr val="tx1"/>
                </a:solidFill>
              </a:rPr>
              <a:t>センサ</a:t>
            </a:r>
            <a:r>
              <a:rPr lang="en-US" altLang="ja-JP" sz="800" dirty="0">
                <a:solidFill>
                  <a:schemeClr val="tx1"/>
                </a:solidFill>
              </a:rPr>
              <a:t>(</a:t>
            </a:r>
            <a:r>
              <a:rPr lang="ja-JP" altLang="ja-JP" sz="800" dirty="0">
                <a:solidFill>
                  <a:schemeClr val="tx1"/>
                </a:solidFill>
              </a:rPr>
              <a:t>温度･光･</a:t>
            </a:r>
            <a:r>
              <a:rPr lang="ja-JP" altLang="ja-JP" sz="800" dirty="0" smtClean="0">
                <a:solidFill>
                  <a:schemeClr val="tx1"/>
                </a:solidFill>
              </a:rPr>
              <a:t>加速度</a:t>
            </a:r>
            <a:r>
              <a:rPr lang="en-US" altLang="ja-JP" sz="800" dirty="0" smtClean="0">
                <a:solidFill>
                  <a:schemeClr val="tx1"/>
                </a:solidFill>
              </a:rPr>
              <a:t>) </a:t>
            </a:r>
            <a:r>
              <a:rPr lang="ja-JP" altLang="ja-JP" sz="800" dirty="0" smtClean="0">
                <a:solidFill>
                  <a:schemeClr val="tx1"/>
                </a:solidFill>
              </a:rPr>
              <a:t>およびマイコン</a:t>
            </a:r>
            <a:endParaRPr lang="en-US" altLang="ja-JP" sz="800" dirty="0">
              <a:solidFill>
                <a:schemeClr val="tx1"/>
              </a:solidFill>
            </a:endParaRPr>
          </a:p>
          <a:p>
            <a:r>
              <a:rPr lang="en-US" altLang="ja-JP" sz="600" dirty="0" smtClean="0">
                <a:solidFill>
                  <a:schemeClr val="tx1"/>
                </a:solidFill>
              </a:rPr>
              <a:t> </a:t>
            </a:r>
            <a:r>
              <a:rPr lang="ja-JP" altLang="en-US" sz="600" dirty="0">
                <a:solidFill>
                  <a:schemeClr val="tx1"/>
                </a:solidFill>
              </a:rPr>
              <a:t>　</a:t>
            </a:r>
            <a:r>
              <a:rPr lang="ja-JP" altLang="ja-JP" sz="800" dirty="0" smtClean="0">
                <a:solidFill>
                  <a:schemeClr val="tx1"/>
                </a:solidFill>
              </a:rPr>
              <a:t>・</a:t>
            </a:r>
            <a:r>
              <a:rPr lang="ja-JP" altLang="ja-JP" sz="800" dirty="0">
                <a:solidFill>
                  <a:schemeClr val="tx1"/>
                </a:solidFill>
              </a:rPr>
              <a:t>アナログセンサ回路の設計</a:t>
            </a:r>
            <a:r>
              <a:rPr lang="ja-JP" altLang="ja-JP" sz="800" dirty="0" smtClean="0">
                <a:solidFill>
                  <a:schemeClr val="tx1"/>
                </a:solidFill>
              </a:rPr>
              <a:t>方法</a:t>
            </a:r>
            <a:endParaRPr lang="ja-JP" altLang="ja-JP" sz="800" dirty="0">
              <a:solidFill>
                <a:schemeClr val="tx1"/>
              </a:solidFill>
            </a:endParaRPr>
          </a:p>
          <a:p>
            <a:pPr lvl="0"/>
            <a:r>
              <a:rPr lang="ja-JP" altLang="en-US" sz="900" b="1" dirty="0">
                <a:solidFill>
                  <a:schemeClr val="tx1"/>
                </a:solidFill>
              </a:rPr>
              <a:t>●</a:t>
            </a:r>
            <a:r>
              <a:rPr lang="en-US" altLang="ja-JP" sz="900" b="1" dirty="0" err="1" smtClean="0">
                <a:solidFill>
                  <a:schemeClr val="tx1"/>
                </a:solidFill>
              </a:rPr>
              <a:t>IoT</a:t>
            </a:r>
            <a:r>
              <a:rPr lang="ja-JP" altLang="ja-JP" sz="900" b="1" dirty="0">
                <a:solidFill>
                  <a:schemeClr val="tx1"/>
                </a:solidFill>
              </a:rPr>
              <a:t>センサ回路の</a:t>
            </a:r>
            <a:r>
              <a:rPr lang="ja-JP" altLang="ja-JP" sz="900" b="1" dirty="0" smtClean="0">
                <a:solidFill>
                  <a:schemeClr val="tx1"/>
                </a:solidFill>
              </a:rPr>
              <a:t>作製</a:t>
            </a:r>
            <a:r>
              <a:rPr lang="ja-JP" altLang="en-US" sz="8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</a:rPr>
              <a:t>　</a:t>
            </a:r>
            <a:endParaRPr lang="en-US" altLang="ja-JP" sz="800" dirty="0" smtClean="0">
              <a:solidFill>
                <a:schemeClr val="tx1"/>
              </a:solidFill>
            </a:endParaRPr>
          </a:p>
          <a:p>
            <a:pPr lvl="0"/>
            <a:r>
              <a:rPr lang="en-US" altLang="ja-JP" sz="800" dirty="0">
                <a:solidFill>
                  <a:schemeClr val="tx1"/>
                </a:solidFill>
              </a:rPr>
              <a:t> </a:t>
            </a:r>
            <a:r>
              <a:rPr lang="en-US" altLang="ja-JP" sz="800" dirty="0" smtClean="0">
                <a:solidFill>
                  <a:schemeClr val="tx1"/>
                </a:solidFill>
              </a:rPr>
              <a:t>   </a:t>
            </a:r>
            <a:r>
              <a:rPr lang="ja-JP" altLang="ja-JP" sz="800" dirty="0" smtClean="0">
                <a:solidFill>
                  <a:schemeClr val="tx1"/>
                </a:solidFill>
              </a:rPr>
              <a:t>・</a:t>
            </a:r>
            <a:r>
              <a:rPr lang="ja-JP" altLang="ja-JP" sz="800" dirty="0">
                <a:solidFill>
                  <a:schemeClr val="tx1"/>
                </a:solidFill>
              </a:rPr>
              <a:t>ブレッドボードを用いた回路の</a:t>
            </a:r>
            <a:r>
              <a:rPr lang="ja-JP" altLang="ja-JP" sz="800" dirty="0" smtClean="0">
                <a:solidFill>
                  <a:schemeClr val="tx1"/>
                </a:solidFill>
              </a:rPr>
              <a:t>作製</a:t>
            </a:r>
            <a:endParaRPr lang="en-US" altLang="ja-JP" sz="800" b="1" dirty="0" smtClean="0">
              <a:solidFill>
                <a:srgbClr val="0909FF"/>
              </a:solidFill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</a:rPr>
              <a:t>●</a:t>
            </a:r>
            <a:r>
              <a:rPr lang="en-US" altLang="ja-JP" sz="900" b="1" dirty="0" smtClean="0">
                <a:solidFill>
                  <a:schemeClr val="tx1"/>
                </a:solidFill>
              </a:rPr>
              <a:t> </a:t>
            </a:r>
            <a:r>
              <a:rPr lang="en-US" altLang="ja-JP" sz="900" b="1" dirty="0" err="1" smtClean="0">
                <a:solidFill>
                  <a:schemeClr val="tx1"/>
                </a:solidFill>
              </a:rPr>
              <a:t>IoT</a:t>
            </a:r>
            <a:r>
              <a:rPr lang="ja-JP" altLang="ja-JP" sz="900" b="1" dirty="0">
                <a:solidFill>
                  <a:schemeClr val="tx1"/>
                </a:solidFill>
              </a:rPr>
              <a:t>センサ回路</a:t>
            </a:r>
            <a:r>
              <a:rPr lang="ja-JP" altLang="ja-JP" sz="900" b="1" dirty="0" smtClean="0">
                <a:solidFill>
                  <a:schemeClr val="tx1"/>
                </a:solidFill>
              </a:rPr>
              <a:t>の</a:t>
            </a:r>
            <a:r>
              <a:rPr lang="ja-JP" altLang="en-US" sz="900" b="1" dirty="0" smtClean="0">
                <a:solidFill>
                  <a:schemeClr val="tx1"/>
                </a:solidFill>
              </a:rPr>
              <a:t>完成</a:t>
            </a:r>
            <a:r>
              <a:rPr lang="ja-JP" altLang="en-US" sz="900" dirty="0" smtClean="0">
                <a:solidFill>
                  <a:schemeClr val="tx1"/>
                </a:solidFill>
              </a:rPr>
              <a:t>  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en-US" altLang="ja-JP" sz="900" dirty="0">
                <a:solidFill>
                  <a:schemeClr val="tx1"/>
                </a:solidFill>
              </a:rPr>
              <a:t> </a:t>
            </a:r>
            <a:r>
              <a:rPr lang="en-US" altLang="ja-JP" sz="900" dirty="0" smtClean="0">
                <a:solidFill>
                  <a:schemeClr val="tx1"/>
                </a:solidFill>
              </a:rPr>
              <a:t>   </a:t>
            </a:r>
            <a:r>
              <a:rPr lang="en-US" altLang="ja-JP" sz="800" dirty="0" smtClean="0">
                <a:solidFill>
                  <a:schemeClr val="tx1"/>
                </a:solidFill>
              </a:rPr>
              <a:t> </a:t>
            </a:r>
            <a:r>
              <a:rPr lang="ja-JP" altLang="ja-JP" sz="800" dirty="0" smtClean="0">
                <a:solidFill>
                  <a:schemeClr val="tx1"/>
                </a:solidFill>
              </a:rPr>
              <a:t>・</a:t>
            </a:r>
            <a:r>
              <a:rPr lang="ja-JP" altLang="ja-JP" sz="800" dirty="0">
                <a:solidFill>
                  <a:schemeClr val="tx1"/>
                </a:solidFill>
              </a:rPr>
              <a:t>回路の動作</a:t>
            </a:r>
            <a:r>
              <a:rPr lang="ja-JP" altLang="ja-JP" sz="800" dirty="0" smtClean="0">
                <a:solidFill>
                  <a:schemeClr val="tx1"/>
                </a:solidFill>
              </a:rPr>
              <a:t>確認</a:t>
            </a:r>
            <a:endParaRPr lang="en-US" altLang="ja-JP" sz="800" dirty="0" smtClean="0">
              <a:solidFill>
                <a:schemeClr val="tx1"/>
              </a:solidFill>
            </a:endParaRPr>
          </a:p>
          <a:p>
            <a:endParaRPr lang="en-US" altLang="ja-JP" sz="800" b="1" kern="100" dirty="0" smtClean="0">
              <a:solidFill>
                <a:schemeClr val="tx1"/>
              </a:solidFill>
              <a:ea typeface="平成角ゴシック" pitchFamily="49" charset="-128"/>
            </a:endParaRPr>
          </a:p>
          <a:p>
            <a:r>
              <a:rPr lang="en-US" altLang="ja-JP" sz="1050" b="1" kern="100" dirty="0" smtClean="0">
                <a:solidFill>
                  <a:schemeClr val="tx1"/>
                </a:solidFill>
                <a:latin typeface="+mj-ea"/>
                <a:ea typeface="+mj-ea"/>
              </a:rPr>
              <a:t>【</a:t>
            </a:r>
            <a:r>
              <a:rPr lang="ja-JP" altLang="en-US" sz="1050" b="1" kern="100" dirty="0" smtClean="0">
                <a:solidFill>
                  <a:schemeClr val="tx1"/>
                </a:solidFill>
                <a:latin typeface="+mj-ea"/>
                <a:ea typeface="+mj-ea"/>
              </a:rPr>
              <a:t>講師</a:t>
            </a:r>
            <a:r>
              <a:rPr lang="en-US" altLang="ja-JP" sz="1050" b="1" kern="100" dirty="0" smtClean="0">
                <a:solidFill>
                  <a:schemeClr val="tx1"/>
                </a:solidFill>
                <a:latin typeface="+mj-ea"/>
                <a:ea typeface="+mj-ea"/>
              </a:rPr>
              <a:t>】 </a:t>
            </a:r>
            <a:r>
              <a:rPr lang="ja-JP" altLang="ja-JP" sz="1050" b="1" kern="100" dirty="0" smtClean="0">
                <a:solidFill>
                  <a:schemeClr val="tx1"/>
                </a:solidFill>
                <a:latin typeface="+mj-ea"/>
                <a:ea typeface="+mj-ea"/>
              </a:rPr>
              <a:t>佐野</a:t>
            </a:r>
            <a:r>
              <a:rPr lang="en-US" altLang="ja-JP" sz="1050" b="1" kern="1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ja-JP" altLang="ja-JP" sz="1050" b="1" kern="100" dirty="0" smtClean="0">
                <a:solidFill>
                  <a:schemeClr val="tx1"/>
                </a:solidFill>
                <a:latin typeface="+mj-ea"/>
                <a:ea typeface="+mj-ea"/>
              </a:rPr>
              <a:t>勇司</a:t>
            </a:r>
            <a:r>
              <a:rPr lang="ja-JP" altLang="en-US" sz="1050" b="1" kern="100" dirty="0" smtClean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endParaRPr lang="en-US" altLang="ja-JP" sz="1050" kern="1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800" b="1" kern="100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ja-JP" altLang="en-US" sz="900" b="1" kern="100" dirty="0" smtClean="0">
                <a:solidFill>
                  <a:schemeClr val="tx1"/>
                </a:solidFill>
                <a:latin typeface="+mj-ea"/>
                <a:ea typeface="+mj-ea"/>
              </a:rPr>
              <a:t>東洋大学 理工学部</a:t>
            </a:r>
            <a:endParaRPr lang="en-US" altLang="ja-JP" sz="900" b="1" kern="1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en-US" altLang="ja-JP" sz="900" b="1" kern="100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ja-JP" altLang="en-US" sz="900" b="1" kern="100" dirty="0" smtClean="0">
                <a:solidFill>
                  <a:schemeClr val="tx1"/>
                </a:solidFill>
                <a:latin typeface="+mj-ea"/>
                <a:ea typeface="+mj-ea"/>
              </a:rPr>
              <a:t>電気電子情報工学科</a:t>
            </a:r>
            <a:endParaRPr lang="en-US" altLang="ja-JP" sz="900" b="1" kern="1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900" b="1" kern="100" dirty="0" smtClean="0">
                <a:solidFill>
                  <a:schemeClr val="tx1"/>
                </a:solidFill>
                <a:latin typeface="+mj-ea"/>
                <a:ea typeface="+mj-ea"/>
              </a:rPr>
              <a:t>  教授</a:t>
            </a:r>
            <a:endParaRPr kumimoji="1" lang="en-US" altLang="ja-JP" sz="900" dirty="0" smtClean="0">
              <a:solidFill>
                <a:schemeClr val="tx1"/>
              </a:solidFill>
            </a:endParaRPr>
          </a:p>
          <a:p>
            <a:endParaRPr kumimoji="1" lang="en-US" altLang="ja-JP" sz="1050" dirty="0">
              <a:solidFill>
                <a:schemeClr val="tx1"/>
              </a:solidFill>
            </a:endParaRPr>
          </a:p>
          <a:p>
            <a:endParaRPr kumimoji="1" lang="en-US" altLang="ja-JP" sz="1050" dirty="0" smtClean="0">
              <a:solidFill>
                <a:schemeClr val="tx1"/>
              </a:solidFill>
            </a:endParaRPr>
          </a:p>
          <a:p>
            <a:endParaRPr kumimoji="1" lang="en-US" altLang="ja-JP" sz="1050" dirty="0">
              <a:solidFill>
                <a:schemeClr val="tx1"/>
              </a:solidFill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</a:rPr>
              <a:t>　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="" xmlns:a16="http://schemas.microsoft.com/office/drawing/2014/main" id="{71F42BFE-73BF-49B6-9103-E75D5F5BCCCC}"/>
              </a:ext>
            </a:extLst>
          </p:cNvPr>
          <p:cNvSpPr/>
          <p:nvPr/>
        </p:nvSpPr>
        <p:spPr>
          <a:xfrm>
            <a:off x="790574" y="6934127"/>
            <a:ext cx="3095626" cy="1965150"/>
          </a:xfrm>
          <a:prstGeom prst="rect">
            <a:avLst/>
          </a:prstGeom>
          <a:solidFill>
            <a:srgbClr val="FFFFE5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900" b="1" dirty="0">
                <a:solidFill>
                  <a:srgbClr val="002060"/>
                </a:solidFill>
              </a:rPr>
              <a:t>《</a:t>
            </a:r>
            <a:r>
              <a:rPr kumimoji="1" lang="ja-JP" altLang="en-US" sz="900" b="1" dirty="0" smtClean="0">
                <a:solidFill>
                  <a:srgbClr val="002060"/>
                </a:solidFill>
              </a:rPr>
              <a:t>実習</a:t>
            </a:r>
            <a:r>
              <a:rPr kumimoji="1" lang="en-US" altLang="ja-JP" sz="900" b="1" dirty="0" smtClean="0">
                <a:solidFill>
                  <a:srgbClr val="002060"/>
                </a:solidFill>
              </a:rPr>
              <a:t>》</a:t>
            </a:r>
            <a:endParaRPr kumimoji="1" lang="en-US" altLang="ja-JP" sz="900" b="1" dirty="0">
              <a:solidFill>
                <a:srgbClr val="002060"/>
              </a:solidFill>
            </a:endParaRPr>
          </a:p>
          <a:p>
            <a:r>
              <a:rPr lang="ja-JP" altLang="en-US" sz="900" b="1" dirty="0">
                <a:solidFill>
                  <a:schemeClr val="tx1"/>
                </a:solidFill>
              </a:rPr>
              <a:t>●</a:t>
            </a:r>
            <a:r>
              <a:rPr lang="ja-JP" altLang="ja-JP" sz="900" b="1" dirty="0" smtClean="0">
                <a:solidFill>
                  <a:schemeClr val="tx1"/>
                </a:solidFill>
              </a:rPr>
              <a:t>マイコン開発の基礎</a:t>
            </a:r>
          </a:p>
          <a:p>
            <a:pPr lvl="0"/>
            <a:r>
              <a:rPr lang="ja-JP" altLang="en-US" sz="800" dirty="0" smtClean="0">
                <a:solidFill>
                  <a:schemeClr val="tx1"/>
                </a:solidFill>
              </a:rPr>
              <a:t>　  ・</a:t>
            </a:r>
            <a:r>
              <a:rPr lang="en-US" altLang="ja-JP" sz="800" dirty="0" smtClean="0">
                <a:solidFill>
                  <a:schemeClr val="tx1"/>
                </a:solidFill>
              </a:rPr>
              <a:t>LED</a:t>
            </a:r>
            <a:r>
              <a:rPr lang="ja-JP" altLang="ja-JP" sz="800" dirty="0" smtClean="0">
                <a:solidFill>
                  <a:schemeClr val="tx1"/>
                </a:solidFill>
              </a:rPr>
              <a:t>を点滅させる（デジタル出力）</a:t>
            </a:r>
            <a:r>
              <a:rPr lang="ja-JP" altLang="en-US" sz="800" dirty="0" smtClean="0">
                <a:solidFill>
                  <a:schemeClr val="tx1"/>
                </a:solidFill>
              </a:rPr>
              <a:t>　</a:t>
            </a:r>
            <a:endParaRPr lang="ja-JP" altLang="ja-JP" sz="800" dirty="0" smtClean="0">
              <a:solidFill>
                <a:schemeClr val="tx1"/>
              </a:solidFill>
            </a:endParaRPr>
          </a:p>
          <a:p>
            <a:pPr lvl="0"/>
            <a:r>
              <a:rPr lang="ja-JP" altLang="en-US" sz="800" dirty="0" smtClean="0">
                <a:solidFill>
                  <a:schemeClr val="tx1"/>
                </a:solidFill>
              </a:rPr>
              <a:t>　  ・</a:t>
            </a:r>
            <a:r>
              <a:rPr lang="ja-JP" altLang="ja-JP" sz="800" dirty="0" smtClean="0">
                <a:solidFill>
                  <a:schemeClr val="tx1"/>
                </a:solidFill>
              </a:rPr>
              <a:t>シリアル通信</a:t>
            </a:r>
            <a:r>
              <a:rPr lang="en-US" altLang="ja-JP" sz="800" dirty="0" smtClean="0">
                <a:solidFill>
                  <a:schemeClr val="tx1"/>
                </a:solidFill>
              </a:rPr>
              <a:t> </a:t>
            </a:r>
            <a:r>
              <a:rPr lang="ja-JP" altLang="ja-JP" sz="800" dirty="0" smtClean="0">
                <a:solidFill>
                  <a:schemeClr val="tx1"/>
                </a:solidFill>
              </a:rPr>
              <a:t>（マイコンからパソコンへ</a:t>
            </a:r>
            <a:r>
              <a:rPr lang="en-US" altLang="ja-JP" sz="800" dirty="0" smtClean="0">
                <a:solidFill>
                  <a:schemeClr val="tx1"/>
                </a:solidFill>
              </a:rPr>
              <a:t> </a:t>
            </a:r>
            <a:r>
              <a:rPr lang="ja-JP" altLang="ja-JP" sz="800" dirty="0" smtClean="0">
                <a:solidFill>
                  <a:schemeClr val="tx1"/>
                </a:solidFill>
              </a:rPr>
              <a:t>データを送る）</a:t>
            </a:r>
          </a:p>
          <a:p>
            <a:r>
              <a:rPr lang="ja-JP" altLang="en-US" sz="600" dirty="0" smtClean="0">
                <a:solidFill>
                  <a:schemeClr val="tx1"/>
                </a:solidFill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</a:rPr>
              <a:t>  ・</a:t>
            </a:r>
            <a:r>
              <a:rPr lang="ja-JP" altLang="ja-JP" sz="800" dirty="0" smtClean="0">
                <a:solidFill>
                  <a:schemeClr val="tx1"/>
                </a:solidFill>
              </a:rPr>
              <a:t>アナログ電圧を取り組む</a:t>
            </a:r>
            <a:r>
              <a:rPr lang="en-US" altLang="ja-JP" sz="800" dirty="0" smtClean="0">
                <a:solidFill>
                  <a:schemeClr val="tx1"/>
                </a:solidFill>
              </a:rPr>
              <a:t>   </a:t>
            </a:r>
            <a:r>
              <a:rPr lang="ja-JP" altLang="ja-JP" sz="800" dirty="0" smtClean="0">
                <a:solidFill>
                  <a:schemeClr val="tx1"/>
                </a:solidFill>
              </a:rPr>
              <a:t>（</a:t>
            </a:r>
            <a:r>
              <a:rPr lang="en-US" altLang="ja-JP" sz="800" dirty="0" smtClean="0">
                <a:solidFill>
                  <a:schemeClr val="tx1"/>
                </a:solidFill>
              </a:rPr>
              <a:t>AD</a:t>
            </a:r>
            <a:r>
              <a:rPr lang="ja-JP" altLang="ja-JP" sz="800" dirty="0" smtClean="0">
                <a:solidFill>
                  <a:schemeClr val="tx1"/>
                </a:solidFill>
              </a:rPr>
              <a:t>変換：センサデータの取得）</a:t>
            </a:r>
            <a:endParaRPr kumimoji="1" lang="en-US" altLang="ja-JP" sz="800" b="1" dirty="0" smtClean="0">
              <a:solidFill>
                <a:schemeClr val="tx1"/>
              </a:solidFill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</a:rPr>
              <a:t>●</a:t>
            </a:r>
            <a:r>
              <a:rPr lang="ja-JP" altLang="ja-JP" sz="900" b="1" dirty="0" smtClean="0">
                <a:solidFill>
                  <a:schemeClr val="tx1"/>
                </a:solidFill>
              </a:rPr>
              <a:t>マイコンをクラウドに接続し，デー</a:t>
            </a:r>
            <a:r>
              <a:rPr lang="en-US" altLang="ja-JP" sz="900" b="1" dirty="0" smtClean="0">
                <a:solidFill>
                  <a:schemeClr val="tx1"/>
                </a:solidFill>
              </a:rPr>
              <a:t> </a:t>
            </a:r>
            <a:r>
              <a:rPr lang="ja-JP" altLang="ja-JP" sz="900" b="1" dirty="0" smtClean="0">
                <a:solidFill>
                  <a:schemeClr val="tx1"/>
                </a:solidFill>
              </a:rPr>
              <a:t>タをブ</a:t>
            </a:r>
            <a:r>
              <a:rPr lang="ja-JP" altLang="en-US" sz="900" b="1" dirty="0" smtClean="0">
                <a:solidFill>
                  <a:schemeClr val="tx1"/>
                </a:solidFill>
              </a:rPr>
              <a:t> </a:t>
            </a:r>
            <a:r>
              <a:rPr lang="ja-JP" altLang="ja-JP" sz="900" b="1" dirty="0" smtClean="0">
                <a:solidFill>
                  <a:schemeClr val="tx1"/>
                </a:solidFill>
              </a:rPr>
              <a:t>ラウザで確認する</a:t>
            </a:r>
          </a:p>
          <a:p>
            <a:pPr lvl="0"/>
            <a:r>
              <a:rPr lang="ja-JP" altLang="en-US" sz="800" dirty="0" smtClean="0">
                <a:solidFill>
                  <a:schemeClr val="tx1"/>
                </a:solidFill>
              </a:rPr>
              <a:t>   　・</a:t>
            </a:r>
            <a:r>
              <a:rPr lang="en-US" altLang="ja-JP" sz="800" dirty="0" smtClean="0">
                <a:solidFill>
                  <a:schemeClr val="tx1"/>
                </a:solidFill>
              </a:rPr>
              <a:t>IBM Cloud</a:t>
            </a:r>
            <a:r>
              <a:rPr lang="ja-JP" altLang="ja-JP" sz="800" dirty="0" err="1" smtClean="0">
                <a:solidFill>
                  <a:schemeClr val="tx1"/>
                </a:solidFill>
              </a:rPr>
              <a:t>への</a:t>
            </a:r>
            <a:r>
              <a:rPr lang="ja-JP" altLang="ja-JP" sz="800" dirty="0" smtClean="0">
                <a:solidFill>
                  <a:schemeClr val="tx1"/>
                </a:solidFill>
              </a:rPr>
              <a:t>接続</a:t>
            </a:r>
            <a:r>
              <a:rPr lang="ja-JP" altLang="en-US" sz="800" dirty="0" smtClean="0">
                <a:solidFill>
                  <a:schemeClr val="tx1"/>
                </a:solidFill>
              </a:rPr>
              <a:t> 　</a:t>
            </a:r>
            <a:endParaRPr lang="en-US" altLang="ja-JP" sz="800" dirty="0" smtClean="0">
              <a:solidFill>
                <a:schemeClr val="tx1"/>
              </a:solidFill>
            </a:endParaRPr>
          </a:p>
          <a:p>
            <a:pPr lvl="0"/>
            <a:r>
              <a:rPr lang="ja-JP" altLang="en-US" sz="800" dirty="0">
                <a:solidFill>
                  <a:schemeClr val="tx1"/>
                </a:solidFill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</a:rPr>
              <a:t>  ・</a:t>
            </a:r>
            <a:r>
              <a:rPr lang="ja-JP" altLang="ja-JP" sz="800" dirty="0" smtClean="0">
                <a:solidFill>
                  <a:schemeClr val="tx1"/>
                </a:solidFill>
              </a:rPr>
              <a:t>クラウド側</a:t>
            </a:r>
            <a:r>
              <a:rPr lang="ja-JP" altLang="ja-JP" sz="800" dirty="0">
                <a:solidFill>
                  <a:schemeClr val="tx1"/>
                </a:solidFill>
              </a:rPr>
              <a:t>アプリの製作</a:t>
            </a:r>
          </a:p>
          <a:p>
            <a:r>
              <a:rPr lang="ja-JP" altLang="en-US" sz="800" dirty="0" smtClean="0">
                <a:solidFill>
                  <a:schemeClr val="tx1"/>
                </a:solidFill>
              </a:rPr>
              <a:t> 　 ・</a:t>
            </a:r>
            <a:r>
              <a:rPr lang="ja-JP" altLang="ja-JP" sz="800" dirty="0" smtClean="0">
                <a:solidFill>
                  <a:schemeClr val="tx1"/>
                </a:solidFill>
              </a:rPr>
              <a:t>センサデータ</a:t>
            </a:r>
            <a:r>
              <a:rPr lang="ja-JP" altLang="ja-JP" sz="800" dirty="0">
                <a:solidFill>
                  <a:schemeClr val="tx1"/>
                </a:solidFill>
              </a:rPr>
              <a:t>の</a:t>
            </a:r>
            <a:r>
              <a:rPr lang="ja-JP" altLang="ja-JP" sz="800" dirty="0" smtClean="0">
                <a:solidFill>
                  <a:schemeClr val="tx1"/>
                </a:solidFill>
              </a:rPr>
              <a:t>可視化</a:t>
            </a:r>
            <a:r>
              <a:rPr lang="ja-JP" altLang="en-US" sz="800" dirty="0" smtClean="0">
                <a:solidFill>
                  <a:schemeClr val="tx1"/>
                </a:solidFill>
              </a:rPr>
              <a:t>　</a:t>
            </a:r>
            <a:r>
              <a:rPr lang="ja-JP" altLang="ja-JP" sz="700" dirty="0" smtClean="0">
                <a:solidFill>
                  <a:schemeClr val="tx1"/>
                </a:solidFill>
              </a:rPr>
              <a:t>（スマホ</a:t>
            </a:r>
            <a:r>
              <a:rPr lang="ja-JP" altLang="en-US" sz="700" dirty="0" smtClean="0">
                <a:solidFill>
                  <a:schemeClr val="tx1"/>
                </a:solidFill>
              </a:rPr>
              <a:t>、</a:t>
            </a:r>
            <a:r>
              <a:rPr lang="en-US" altLang="ja-JP" sz="700" dirty="0" smtClean="0">
                <a:solidFill>
                  <a:schemeClr val="tx1"/>
                </a:solidFill>
              </a:rPr>
              <a:t>PC</a:t>
            </a:r>
            <a:r>
              <a:rPr lang="ja-JP" altLang="ja-JP" sz="700" dirty="0">
                <a:solidFill>
                  <a:schemeClr val="tx1"/>
                </a:solidFill>
              </a:rPr>
              <a:t>を利用</a:t>
            </a:r>
            <a:r>
              <a:rPr lang="ja-JP" altLang="ja-JP" sz="700" dirty="0" smtClean="0">
                <a:solidFill>
                  <a:schemeClr val="tx1"/>
                </a:solidFill>
              </a:rPr>
              <a:t>して</a:t>
            </a:r>
            <a:r>
              <a:rPr lang="ja-JP" altLang="en-US" sz="700" dirty="0" smtClean="0">
                <a:solidFill>
                  <a:schemeClr val="tx1"/>
                </a:solidFill>
              </a:rPr>
              <a:t>）</a:t>
            </a:r>
            <a:endParaRPr kumimoji="1" lang="en-US" altLang="ja-JP" sz="700" dirty="0">
              <a:solidFill>
                <a:schemeClr val="tx1"/>
              </a:solidFill>
            </a:endParaRPr>
          </a:p>
          <a:p>
            <a:endParaRPr kumimoji="1" lang="en-US" altLang="ja-JP" sz="600" b="1" dirty="0" smtClean="0">
              <a:solidFill>
                <a:schemeClr val="tx1"/>
              </a:solidFill>
            </a:endParaRPr>
          </a:p>
          <a:p>
            <a:pPr lvl="0"/>
            <a:r>
              <a:rPr lang="en-US" altLang="ja-JP" sz="1050" b="1" kern="100" dirty="0" smtClean="0">
                <a:solidFill>
                  <a:srgbClr val="0B1107"/>
                </a:solidFill>
              </a:rPr>
              <a:t>【</a:t>
            </a:r>
            <a:r>
              <a:rPr lang="ja-JP" altLang="en-US" sz="1050" b="1" kern="100" dirty="0" smtClean="0">
                <a:solidFill>
                  <a:srgbClr val="0B1107"/>
                </a:solidFill>
              </a:rPr>
              <a:t>講師</a:t>
            </a:r>
            <a:r>
              <a:rPr lang="en-US" altLang="ja-JP" sz="1050" b="1" kern="100" dirty="0" smtClean="0">
                <a:solidFill>
                  <a:srgbClr val="0B1107"/>
                </a:solidFill>
              </a:rPr>
              <a:t>】 </a:t>
            </a:r>
            <a:r>
              <a:rPr lang="ja-JP" altLang="ja-JP" sz="1050" b="1" kern="100" dirty="0" smtClean="0">
                <a:solidFill>
                  <a:srgbClr val="0B1107"/>
                </a:solidFill>
              </a:rPr>
              <a:t>横田</a:t>
            </a:r>
            <a:r>
              <a:rPr lang="ja-JP" altLang="en-US" sz="1050" b="1" kern="100" dirty="0" smtClean="0">
                <a:solidFill>
                  <a:srgbClr val="0B1107"/>
                </a:solidFill>
              </a:rPr>
              <a:t>　</a:t>
            </a:r>
            <a:r>
              <a:rPr lang="ja-JP" altLang="ja-JP" sz="1050" b="1" kern="100" dirty="0" smtClean="0">
                <a:solidFill>
                  <a:srgbClr val="0B1107"/>
                </a:solidFill>
              </a:rPr>
              <a:t>祥</a:t>
            </a:r>
            <a:r>
              <a:rPr lang="ja-JP" altLang="en-US" sz="900" b="1" kern="100" dirty="0" smtClean="0">
                <a:solidFill>
                  <a:srgbClr val="0B1107"/>
                </a:solidFill>
              </a:rPr>
              <a:t>　</a:t>
            </a:r>
            <a:endParaRPr lang="en-US" altLang="ja-JP" sz="900" b="1" kern="100" dirty="0">
              <a:solidFill>
                <a:srgbClr val="0B1107"/>
              </a:solidFill>
            </a:endParaRPr>
          </a:p>
          <a:p>
            <a:pPr lvl="0"/>
            <a:r>
              <a:rPr lang="ja-JP" altLang="en-US" sz="800" b="1" kern="100" dirty="0" smtClean="0">
                <a:solidFill>
                  <a:srgbClr val="0B1107"/>
                </a:solidFill>
              </a:rPr>
              <a:t>   </a:t>
            </a:r>
            <a:r>
              <a:rPr lang="ja-JP" altLang="en-US" sz="900" b="1" kern="100" dirty="0" smtClean="0">
                <a:solidFill>
                  <a:srgbClr val="0B1107"/>
                </a:solidFill>
              </a:rPr>
              <a:t>東洋大学 理工学部</a:t>
            </a:r>
            <a:endParaRPr lang="en-US" altLang="ja-JP" sz="900" b="1" kern="100" dirty="0" smtClean="0">
              <a:solidFill>
                <a:srgbClr val="0B1107"/>
              </a:solidFill>
            </a:endParaRPr>
          </a:p>
          <a:p>
            <a:pPr lvl="0"/>
            <a:r>
              <a:rPr lang="ja-JP" altLang="en-US" sz="900" b="1" kern="100" dirty="0" smtClean="0">
                <a:solidFill>
                  <a:srgbClr val="0B1107"/>
                </a:solidFill>
              </a:rPr>
              <a:t>   機械工学科</a:t>
            </a:r>
            <a:endParaRPr lang="en-US" altLang="ja-JP" sz="900" b="1" kern="100" dirty="0" smtClean="0">
              <a:solidFill>
                <a:srgbClr val="0B1107"/>
              </a:solidFill>
            </a:endParaRPr>
          </a:p>
          <a:p>
            <a:pPr lvl="0"/>
            <a:r>
              <a:rPr lang="ja-JP" altLang="en-US" sz="900" b="1" kern="100" dirty="0" smtClean="0">
                <a:solidFill>
                  <a:srgbClr val="0B1107"/>
                </a:solidFill>
              </a:rPr>
              <a:t>   准教授</a:t>
            </a:r>
            <a:endParaRPr lang="en-US" altLang="ja-JP" sz="900" b="1" dirty="0" smtClean="0">
              <a:solidFill>
                <a:srgbClr val="000000"/>
              </a:solidFill>
              <a:latin typeface="+mn-ea"/>
              <a:cs typeface="Times New Roman" pitchFamily="18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2604C0A1-AD90-4B2C-81B8-A8A9AEC2CA1B}"/>
              </a:ext>
            </a:extLst>
          </p:cNvPr>
          <p:cNvSpPr txBox="1"/>
          <p:nvPr/>
        </p:nvSpPr>
        <p:spPr>
          <a:xfrm>
            <a:off x="0" y="74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　</a:t>
            </a:r>
            <a:r>
              <a:rPr kumimoji="1"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中核人材育成講座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="" xmlns:a16="http://schemas.microsoft.com/office/drawing/2014/main" id="{21C16BB4-256B-470B-9031-A94B96F54981}"/>
              </a:ext>
            </a:extLst>
          </p:cNvPr>
          <p:cNvSpPr txBox="1"/>
          <p:nvPr/>
        </p:nvSpPr>
        <p:spPr>
          <a:xfrm>
            <a:off x="0" y="437887"/>
            <a:ext cx="6924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ln w="63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IoT</a:t>
            </a:r>
            <a:r>
              <a:rPr kumimoji="1" lang="ja-JP" altLang="en-US" sz="4000" dirty="0">
                <a:ln w="63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を支えるセンサ技術講座</a:t>
            </a:r>
            <a:r>
              <a:rPr kumimoji="1" lang="ja-JP" altLang="en-US" sz="4000" dirty="0">
                <a:ln w="6350"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</a:p>
        </p:txBody>
      </p:sp>
      <p:pic>
        <p:nvPicPr>
          <p:cNvPr id="21" name="図 20" descr="DSC03965.JPG"/>
          <p:cNvPicPr>
            <a:picLocks noChangeAspect="1"/>
          </p:cNvPicPr>
          <p:nvPr/>
        </p:nvPicPr>
        <p:blipFill rotWithShape="1">
          <a:blip r:embed="rId2" cstate="print"/>
          <a:srcRect l="9404" b="10567"/>
          <a:stretch/>
        </p:blipFill>
        <p:spPr>
          <a:xfrm>
            <a:off x="4016146" y="4557757"/>
            <a:ext cx="1310614" cy="105016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29" name="テキスト ボックス 28"/>
          <p:cNvSpPr txBox="1"/>
          <p:nvPr/>
        </p:nvSpPr>
        <p:spPr>
          <a:xfrm>
            <a:off x="0" y="9481691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東洋大学産学協同教育センター   </a:t>
            </a:r>
            <a:r>
              <a:rPr kumimoji="1" lang="en-US" altLang="ja-JP" sz="1100" b="1" dirty="0" smtClean="0">
                <a:solidFill>
                  <a:schemeClr val="bg1"/>
                </a:solidFill>
              </a:rPr>
              <a:t>TEL</a:t>
            </a:r>
            <a:r>
              <a:rPr kumimoji="1" lang="ja-JP" altLang="en-US" sz="1100" b="1" dirty="0" smtClean="0">
                <a:solidFill>
                  <a:schemeClr val="bg1"/>
                </a:solidFill>
              </a:rPr>
              <a:t>：</a:t>
            </a:r>
            <a:r>
              <a:rPr kumimoji="1" lang="en-US" altLang="ja-JP" sz="1100" b="1" dirty="0" smtClean="0">
                <a:solidFill>
                  <a:schemeClr val="bg1"/>
                </a:solidFill>
              </a:rPr>
              <a:t>049-239-1646</a:t>
            </a:r>
            <a:r>
              <a:rPr kumimoji="1" lang="ja-JP" altLang="en-US" sz="1100" b="1" dirty="0" smtClean="0">
                <a:solidFill>
                  <a:schemeClr val="bg1"/>
                </a:solidFill>
              </a:rPr>
              <a:t>　　</a:t>
            </a:r>
            <a:r>
              <a:rPr kumimoji="1" lang="en-US" altLang="ja-JP" sz="1100" b="1" dirty="0" smtClean="0">
                <a:solidFill>
                  <a:schemeClr val="bg1"/>
                </a:solidFill>
              </a:rPr>
              <a:t>E-mail</a:t>
            </a:r>
            <a:r>
              <a:rPr kumimoji="1" lang="ja-JP" altLang="en-US" sz="1100" b="1" dirty="0" smtClean="0">
                <a:solidFill>
                  <a:schemeClr val="bg1"/>
                </a:solidFill>
              </a:rPr>
              <a:t>：</a:t>
            </a:r>
            <a:r>
              <a:rPr kumimoji="1" lang="en-US" altLang="ja-JP" sz="1100" b="1" dirty="0" smtClean="0">
                <a:solidFill>
                  <a:schemeClr val="bg1"/>
                </a:solidFill>
              </a:rPr>
              <a:t>tpec@toyo.jp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0" y="1595767"/>
            <a:ext cx="6761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50" b="1" kern="100" dirty="0" smtClean="0">
                <a:solidFill>
                  <a:srgbClr val="1D7AEB"/>
                </a:solidFill>
                <a:effectLst/>
              </a:rPr>
              <a:t>　</a:t>
            </a:r>
            <a:r>
              <a:rPr lang="ja-JP" altLang="en-US" sz="1150" b="1" dirty="0"/>
              <a:t>本講座は、多方面に普及している </a:t>
            </a:r>
            <a:r>
              <a:rPr lang="en-US" altLang="ja-JP" sz="1150" b="1" dirty="0" err="1"/>
              <a:t>IoT</a:t>
            </a:r>
            <a:r>
              <a:rPr lang="en-US" altLang="ja-JP" sz="1150" b="1" dirty="0"/>
              <a:t> </a:t>
            </a:r>
            <a:r>
              <a:rPr lang="ja-JP" altLang="en-US" sz="1150" b="1" dirty="0"/>
              <a:t>の技術を、座学と実験・実習によって修得して頂くことを目的とします。実際にセンサ回路を作製し</a:t>
            </a:r>
            <a:r>
              <a:rPr lang="ja-JP" altLang="en-US" sz="1150" b="1" dirty="0" smtClean="0"/>
              <a:t>、ソフト</a:t>
            </a:r>
            <a:r>
              <a:rPr lang="ja-JP" altLang="en-US" sz="1150" b="1" dirty="0"/>
              <a:t>を制作しながらセンサやインターネット活用の技術を学ぶことが出来ますので、</a:t>
            </a:r>
            <a:r>
              <a:rPr lang="en-US" altLang="ja-JP" sz="1150" b="1" dirty="0" err="1"/>
              <a:t>IoT</a:t>
            </a:r>
            <a:r>
              <a:rPr lang="ja-JP" altLang="en-US" sz="1150" b="1" dirty="0"/>
              <a:t>技術を駆使したシステムに関係される方は</a:t>
            </a:r>
            <a:r>
              <a:rPr lang="ja-JP" altLang="en-US" sz="1150" b="1" dirty="0" smtClean="0"/>
              <a:t>もちろんの</a:t>
            </a:r>
            <a:r>
              <a:rPr lang="ja-JP" altLang="en-US" sz="1150" b="1" dirty="0"/>
              <a:t>こと、センサや</a:t>
            </a:r>
            <a:r>
              <a:rPr lang="en-US" altLang="ja-JP" sz="1150" b="1" dirty="0" err="1"/>
              <a:t>IoT</a:t>
            </a:r>
            <a:r>
              <a:rPr lang="ja-JP" altLang="en-US" sz="1150" b="1" dirty="0"/>
              <a:t>全般の技術動向に関心をお持ちの方にもお勧めします。</a:t>
            </a:r>
          </a:p>
        </p:txBody>
      </p:sp>
      <p:pic>
        <p:nvPicPr>
          <p:cNvPr id="36" name="図 35" descr="DSC03950.JPG"/>
          <p:cNvPicPr>
            <a:picLocks noChangeAspect="1"/>
          </p:cNvPicPr>
          <p:nvPr/>
        </p:nvPicPr>
        <p:blipFill>
          <a:blip r:embed="rId3" cstate="print"/>
          <a:srcRect l="20497" t="9425" r="5672" b="5666"/>
          <a:stretch>
            <a:fillRect/>
          </a:stretch>
        </p:blipFill>
        <p:spPr>
          <a:xfrm>
            <a:off x="5422083" y="4544162"/>
            <a:ext cx="1319103" cy="1061798"/>
          </a:xfrm>
          <a:prstGeom prst="rect">
            <a:avLst/>
          </a:prstGeom>
        </p:spPr>
      </p:pic>
      <p:pic>
        <p:nvPicPr>
          <p:cNvPr id="37" name="図 36" descr="DSC0399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04189" y="5723217"/>
            <a:ext cx="1336997" cy="100274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38" name="図 37" descr="DSC03936.JPG"/>
          <p:cNvPicPr>
            <a:picLocks noChangeAspect="1"/>
          </p:cNvPicPr>
          <p:nvPr/>
        </p:nvPicPr>
        <p:blipFill>
          <a:blip r:embed="rId5" cstate="print"/>
          <a:srcRect t="9368" r="26052"/>
          <a:stretch>
            <a:fillRect/>
          </a:stretch>
        </p:blipFill>
        <p:spPr>
          <a:xfrm>
            <a:off x="2870846" y="5944333"/>
            <a:ext cx="996304" cy="9158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角丸四角形 8">
            <a:extLst>
              <a:ext uri="{FF2B5EF4-FFF2-40B4-BE49-F238E27FC236}">
                <a16:creationId xmlns="" xmlns:a16="http://schemas.microsoft.com/office/drawing/2014/main" id="{72D5FE2A-733B-492E-9412-A5A6A98A0761}"/>
              </a:ext>
            </a:extLst>
          </p:cNvPr>
          <p:cNvSpPr/>
          <p:nvPr/>
        </p:nvSpPr>
        <p:spPr>
          <a:xfrm>
            <a:off x="66675" y="4838830"/>
            <a:ext cx="698400" cy="2019097"/>
          </a:xfrm>
          <a:prstGeom prst="roundRect">
            <a:avLst/>
          </a:prstGeom>
          <a:solidFill>
            <a:srgbClr val="FFFF99"/>
          </a:solidFill>
          <a:ln w="12700"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kumimoji="1" lang="en-US" altLang="ja-JP" sz="1400" b="1" dirty="0" smtClean="0">
                <a:solidFill>
                  <a:schemeClr val="tx1"/>
                </a:solidFill>
                <a:ea typeface="HGPｺﾞｼｯｸE" panose="020B0900000000000000" pitchFamily="50" charset="-128"/>
              </a:rPr>
              <a:t>10/19</a:t>
            </a:r>
          </a:p>
          <a:p>
            <a:pPr algn="ctr">
              <a:lnSpc>
                <a:spcPts val="1500"/>
              </a:lnSpc>
            </a:pPr>
            <a:r>
              <a:rPr kumimoji="1" lang="en-US" altLang="ja-JP" sz="1000" b="1" dirty="0" smtClean="0">
                <a:solidFill>
                  <a:schemeClr val="tx1"/>
                </a:solidFill>
                <a:ea typeface="HGPｺﾞｼｯｸE" panose="020B0900000000000000" pitchFamily="50" charset="-128"/>
              </a:rPr>
              <a:t>(</a:t>
            </a:r>
            <a:r>
              <a:rPr kumimoji="1" lang="ja-JP" altLang="en-US" sz="1000" b="1" dirty="0" smtClean="0">
                <a:solidFill>
                  <a:schemeClr val="tx1"/>
                </a:solidFill>
                <a:ea typeface="HGPｺﾞｼｯｸE" panose="020B0900000000000000" pitchFamily="50" charset="-128"/>
              </a:rPr>
              <a:t>後半</a:t>
            </a:r>
            <a:r>
              <a:rPr kumimoji="1" lang="en-US" altLang="ja-JP" sz="1000" b="1" dirty="0" smtClean="0">
                <a:solidFill>
                  <a:schemeClr val="tx1"/>
                </a:solidFill>
                <a:ea typeface="HGPｺﾞｼｯｸE" panose="020B0900000000000000" pitchFamily="50" charset="-128"/>
              </a:rPr>
              <a:t>)</a:t>
            </a:r>
          </a:p>
          <a:p>
            <a:pPr algn="ctr">
              <a:lnSpc>
                <a:spcPts val="1500"/>
              </a:lnSpc>
            </a:pPr>
            <a:endParaRPr kumimoji="1" lang="en-US" altLang="ja-JP" sz="1400" b="1" dirty="0" smtClean="0">
              <a:solidFill>
                <a:schemeClr val="tx1"/>
              </a:solidFill>
              <a:ea typeface="HGPｺﾞｼｯｸE" panose="020B0900000000000000" pitchFamily="50" charset="-128"/>
            </a:endParaRPr>
          </a:p>
          <a:p>
            <a:pPr algn="ctr">
              <a:lnSpc>
                <a:spcPts val="1500"/>
              </a:lnSpc>
            </a:pPr>
            <a:r>
              <a:rPr kumimoji="1" lang="en-US" altLang="ja-JP" sz="1400" b="1" dirty="0" smtClean="0">
                <a:solidFill>
                  <a:schemeClr val="tx1"/>
                </a:solidFill>
                <a:ea typeface="HGPｺﾞｼｯｸE" panose="020B0900000000000000" pitchFamily="50" charset="-128"/>
              </a:rPr>
              <a:t>10/26</a:t>
            </a:r>
          </a:p>
          <a:p>
            <a:pPr algn="ctr">
              <a:lnSpc>
                <a:spcPts val="1500"/>
              </a:lnSpc>
            </a:pPr>
            <a:r>
              <a:rPr kumimoji="1" lang="en-US" altLang="ja-JP" sz="1000" b="1" dirty="0" smtClean="0">
                <a:solidFill>
                  <a:schemeClr val="tx1"/>
                </a:solidFill>
                <a:ea typeface="HGPｺﾞｼｯｸE" panose="020B0900000000000000" pitchFamily="50" charset="-128"/>
              </a:rPr>
              <a:t>(</a:t>
            </a:r>
            <a:r>
              <a:rPr kumimoji="1" lang="ja-JP" altLang="en-US" sz="1000" b="1" dirty="0" smtClean="0">
                <a:solidFill>
                  <a:schemeClr val="tx1"/>
                </a:solidFill>
                <a:ea typeface="HGPｺﾞｼｯｸE" panose="020B0900000000000000" pitchFamily="50" charset="-128"/>
              </a:rPr>
              <a:t>前半 </a:t>
            </a:r>
            <a:r>
              <a:rPr kumimoji="1" lang="en-US" altLang="ja-JP" sz="800" b="1" dirty="0" smtClean="0">
                <a:solidFill>
                  <a:schemeClr val="tx1"/>
                </a:solidFill>
                <a:ea typeface="HGPｺﾞｼｯｸE" panose="020B0900000000000000" pitchFamily="50" charset="-128"/>
              </a:rPr>
              <a:t>)</a:t>
            </a:r>
            <a:endParaRPr kumimoji="1" lang="ja-JP" altLang="en-US" sz="900" b="1" dirty="0">
              <a:solidFill>
                <a:schemeClr val="tx1"/>
              </a:solidFill>
              <a:ea typeface="HGPｺﾞｼｯｸE" panose="020B0900000000000000" pitchFamily="50" charset="-128"/>
            </a:endParaRPr>
          </a:p>
        </p:txBody>
      </p:sp>
      <p:sp>
        <p:nvSpPr>
          <p:cNvPr id="12" name="角丸四角形 11">
            <a:extLst>
              <a:ext uri="{FF2B5EF4-FFF2-40B4-BE49-F238E27FC236}">
                <a16:creationId xmlns="" xmlns:a16="http://schemas.microsoft.com/office/drawing/2014/main" id="{93D96A50-331C-48EB-BCF2-DFDD012AAF52}"/>
              </a:ext>
            </a:extLst>
          </p:cNvPr>
          <p:cNvSpPr/>
          <p:nvPr/>
        </p:nvSpPr>
        <p:spPr>
          <a:xfrm>
            <a:off x="62209" y="6934128"/>
            <a:ext cx="699787" cy="1993727"/>
          </a:xfrm>
          <a:prstGeom prst="roundRect">
            <a:avLst/>
          </a:prstGeom>
          <a:solidFill>
            <a:srgbClr val="92D050"/>
          </a:solidFill>
          <a:ln w="12700"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  <a:ea typeface="HGPｺﾞｼｯｸE" panose="020B0900000000000000" pitchFamily="50" charset="-128"/>
              </a:rPr>
              <a:t>10/26</a:t>
            </a:r>
          </a:p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  <a:ea typeface="HGPｺﾞｼｯｸE" panose="020B0900000000000000" pitchFamily="50" charset="-128"/>
              </a:rPr>
              <a:t> </a:t>
            </a:r>
            <a:r>
              <a:rPr kumimoji="1" lang="en-US" altLang="ja-JP" sz="1000" b="1" dirty="0">
                <a:solidFill>
                  <a:schemeClr val="tx1"/>
                </a:solidFill>
                <a:ea typeface="HGPｺﾞｼｯｸE" panose="020B0900000000000000" pitchFamily="50" charset="-128"/>
              </a:rPr>
              <a:t>(</a:t>
            </a:r>
            <a:r>
              <a:rPr kumimoji="1" lang="ja-JP" altLang="en-US" sz="1000" b="1" dirty="0" smtClean="0">
                <a:solidFill>
                  <a:schemeClr val="tx1"/>
                </a:solidFill>
                <a:ea typeface="HGPｺﾞｼｯｸE" panose="020B0900000000000000" pitchFamily="50" charset="-128"/>
              </a:rPr>
              <a:t>後半</a:t>
            </a:r>
            <a:r>
              <a:rPr kumimoji="1" lang="en-US" altLang="ja-JP" sz="1000" b="1" dirty="0" smtClean="0">
                <a:solidFill>
                  <a:schemeClr val="tx1"/>
                </a:solidFill>
                <a:ea typeface="HGPｺﾞｼｯｸE" panose="020B0900000000000000" pitchFamily="50" charset="-128"/>
              </a:rPr>
              <a:t>)</a:t>
            </a:r>
            <a:endParaRPr kumimoji="1" lang="ja-JP" altLang="en-US" sz="1000" b="1" dirty="0">
              <a:solidFill>
                <a:schemeClr val="tx1"/>
              </a:solidFill>
              <a:ea typeface="HGPｺﾞｼｯｸE" panose="020B09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="" xmlns:a16="http://schemas.microsoft.com/office/drawing/2014/main" id="{CB4C6A49-B8B5-4C0C-8007-5F2F8C58A1F7}"/>
              </a:ext>
            </a:extLst>
          </p:cNvPr>
          <p:cNvSpPr txBox="1"/>
          <p:nvPr/>
        </p:nvSpPr>
        <p:spPr>
          <a:xfrm>
            <a:off x="4005505" y="6914118"/>
            <a:ext cx="274520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1000" b="1" dirty="0" smtClean="0">
                <a:latin typeface="+mj-ea"/>
              </a:rPr>
              <a:t>■</a:t>
            </a:r>
            <a:r>
              <a:rPr lang="ja-JP" altLang="en-US" sz="1000" b="1" dirty="0">
                <a:latin typeface="+mj-ea"/>
              </a:rPr>
              <a:t>会   場：東洋大学 川越キャンパス　　</a:t>
            </a:r>
            <a:endParaRPr lang="en-US" altLang="ja-JP" sz="1000" b="1" dirty="0" smtClean="0">
              <a:latin typeface="+mj-ea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900" dirty="0" smtClean="0">
                <a:latin typeface="+mj-ea"/>
              </a:rPr>
              <a:t>東武</a:t>
            </a:r>
            <a:r>
              <a:rPr lang="ja-JP" altLang="en-US" sz="900" dirty="0">
                <a:latin typeface="+mj-ea"/>
              </a:rPr>
              <a:t>東上線 鶴ヶ島駅東口から徒歩</a:t>
            </a:r>
            <a:r>
              <a:rPr lang="en-US" altLang="ja-JP" sz="900" dirty="0">
                <a:latin typeface="+mj-ea"/>
              </a:rPr>
              <a:t>10</a:t>
            </a:r>
            <a:r>
              <a:rPr lang="ja-JP" altLang="en-US" sz="900" dirty="0" smtClean="0">
                <a:latin typeface="+mj-ea"/>
              </a:rPr>
              <a:t>分</a:t>
            </a:r>
            <a:endParaRPr lang="en-US" altLang="ja-JP" sz="900" dirty="0" smtClean="0">
              <a:latin typeface="+mj-ea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900" dirty="0" smtClean="0">
                <a:latin typeface="+mj-ea"/>
              </a:rPr>
              <a:t>（新西門</a:t>
            </a:r>
            <a:r>
              <a:rPr lang="ja-JP" altLang="en-US" sz="900" dirty="0">
                <a:latin typeface="+mj-ea"/>
              </a:rPr>
              <a:t>まで）</a:t>
            </a:r>
            <a:endParaRPr lang="en-US" altLang="ja-JP" sz="900" dirty="0">
              <a:latin typeface="+mj-ea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000" b="1" dirty="0">
                <a:latin typeface="+mj-ea"/>
              </a:rPr>
              <a:t>■お申し込み方法</a:t>
            </a:r>
            <a:endParaRPr lang="en-US" altLang="ja-JP" sz="1000" b="1" dirty="0">
              <a:latin typeface="+mj-ea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900" dirty="0" smtClean="0">
                <a:latin typeface="+mj-ea"/>
              </a:rPr>
              <a:t>・</a:t>
            </a:r>
            <a:r>
              <a:rPr lang="en-US" altLang="ja-JP" sz="900" dirty="0" smtClean="0">
                <a:latin typeface="+mj-ea"/>
              </a:rPr>
              <a:t>FAX</a:t>
            </a:r>
            <a:r>
              <a:rPr lang="ja-JP" altLang="en-US" sz="900" dirty="0" smtClean="0">
                <a:latin typeface="+mj-ea"/>
              </a:rPr>
              <a:t>：裏面</a:t>
            </a:r>
            <a:r>
              <a:rPr lang="ja-JP" altLang="en-US" sz="900" dirty="0">
                <a:latin typeface="+mj-ea"/>
              </a:rPr>
              <a:t>の「受講申込書」をご利用ください。</a:t>
            </a:r>
            <a:endParaRPr lang="en-US" altLang="ja-JP" sz="900" dirty="0">
              <a:latin typeface="+mj-ea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900" dirty="0" smtClean="0">
                <a:latin typeface="+mj-ea"/>
              </a:rPr>
              <a:t>・</a:t>
            </a:r>
            <a:r>
              <a:rPr lang="en-US" altLang="ja-JP" sz="900" dirty="0">
                <a:latin typeface="+mj-ea"/>
              </a:rPr>
              <a:t>WEB</a:t>
            </a:r>
            <a:r>
              <a:rPr lang="ja-JP" altLang="en-US" sz="900" dirty="0">
                <a:latin typeface="+mj-ea"/>
              </a:rPr>
              <a:t>サイトから：</a:t>
            </a:r>
            <a:r>
              <a:rPr lang="en-US" altLang="ja-JP" sz="900" dirty="0">
                <a:latin typeface="+mj-ea"/>
              </a:rPr>
              <a:t>HP</a:t>
            </a:r>
            <a:r>
              <a:rPr lang="ja-JP" altLang="en-US" sz="900" dirty="0">
                <a:latin typeface="+mj-ea"/>
              </a:rPr>
              <a:t>から「受講申込書」を</a:t>
            </a:r>
            <a:r>
              <a:rPr lang="ja-JP" altLang="en-US" sz="900" dirty="0" smtClean="0">
                <a:latin typeface="+mj-ea"/>
              </a:rPr>
              <a:t>ダウンロード</a:t>
            </a:r>
            <a:endParaRPr lang="en-US" altLang="ja-JP" sz="900" dirty="0" smtClean="0">
              <a:latin typeface="+mj-ea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ja-JP" sz="900" dirty="0">
                <a:latin typeface="+mj-ea"/>
              </a:rPr>
              <a:t> </a:t>
            </a:r>
            <a:r>
              <a:rPr lang="en-US" altLang="ja-JP" sz="900" dirty="0" smtClean="0">
                <a:latin typeface="+mj-ea"/>
              </a:rPr>
              <a:t> </a:t>
            </a:r>
            <a:r>
              <a:rPr lang="ja-JP" altLang="en-US" sz="900" dirty="0" smtClean="0">
                <a:latin typeface="+mj-ea"/>
              </a:rPr>
              <a:t>の</a:t>
            </a:r>
            <a:r>
              <a:rPr lang="ja-JP" altLang="en-US" sz="900" dirty="0">
                <a:latin typeface="+mj-ea"/>
              </a:rPr>
              <a:t>うえ、</a:t>
            </a:r>
            <a:r>
              <a:rPr lang="en-US" altLang="ja-JP" sz="900" dirty="0">
                <a:latin typeface="+mj-ea"/>
              </a:rPr>
              <a:t>FAX</a:t>
            </a:r>
            <a:r>
              <a:rPr lang="ja-JP" altLang="en-US" sz="900" dirty="0" err="1">
                <a:latin typeface="+mj-ea"/>
              </a:rPr>
              <a:t>まは</a:t>
            </a:r>
            <a:r>
              <a:rPr lang="en-US" altLang="ja-JP" sz="900" dirty="0">
                <a:latin typeface="+mj-ea"/>
              </a:rPr>
              <a:t>E-mail</a:t>
            </a:r>
            <a:r>
              <a:rPr lang="ja-JP" altLang="en-US" sz="900" dirty="0">
                <a:latin typeface="+mj-ea"/>
              </a:rPr>
              <a:t>でお申し込みください。</a:t>
            </a:r>
            <a:endParaRPr lang="en-US" altLang="ja-JP" sz="900" dirty="0">
              <a:latin typeface="+mj-ea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000" b="1" dirty="0">
                <a:latin typeface="+mj-ea"/>
              </a:rPr>
              <a:t>■詳しい講座案内をご希望の方は、下記までお問い合わせいただくか、</a:t>
            </a:r>
            <a:r>
              <a:rPr lang="en-US" altLang="ja-JP" sz="1000" b="1" dirty="0">
                <a:latin typeface="+mj-ea"/>
              </a:rPr>
              <a:t>HP</a:t>
            </a:r>
            <a:r>
              <a:rPr lang="ja-JP" altLang="en-US" sz="1000" b="1" dirty="0">
                <a:latin typeface="+mj-ea"/>
              </a:rPr>
              <a:t>をご覧ください。　</a:t>
            </a:r>
            <a:r>
              <a:rPr lang="en-US" altLang="ja-JP" sz="1000" b="1" dirty="0">
                <a:latin typeface="+mj-ea"/>
              </a:rPr>
              <a:t> </a:t>
            </a:r>
            <a:r>
              <a:rPr lang="ja-JP" altLang="en-US" sz="1000" b="1" dirty="0">
                <a:latin typeface="+mj-ea"/>
              </a:rPr>
              <a:t>　　　　　　　　　　　　　　　　　　　　　　　　</a:t>
            </a:r>
            <a:r>
              <a:rPr lang="en-US" altLang="ja-JP" sz="1000" b="1" dirty="0" smtClean="0"/>
              <a:t> </a:t>
            </a:r>
            <a:r>
              <a:rPr lang="en-US" altLang="ja-JP" sz="900" b="1" dirty="0"/>
              <a:t>URL</a:t>
            </a:r>
            <a:r>
              <a:rPr lang="ja-JP" altLang="ja-JP" sz="900" b="1" dirty="0"/>
              <a:t>：</a:t>
            </a:r>
            <a:r>
              <a:rPr lang="en-US" altLang="ja-JP" sz="900" b="1" dirty="0"/>
              <a:t>https://</a:t>
            </a:r>
            <a:r>
              <a:rPr lang="en-US" altLang="ja-JP" sz="900" b="1" dirty="0" smtClean="0"/>
              <a:t>www.toyo.ac.jp/research/industry-government/pec/course</a:t>
            </a:r>
            <a:r>
              <a:rPr lang="en-US" altLang="ja-JP" sz="900" b="1" dirty="0"/>
              <a:t>/</a:t>
            </a:r>
            <a:endParaRPr lang="en-US" altLang="ja-JP" sz="900" b="1" dirty="0">
              <a:latin typeface="+mj-ea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000" b="1" dirty="0">
                <a:latin typeface="+mj-ea"/>
              </a:rPr>
              <a:t>■申し込み期限</a:t>
            </a:r>
            <a:r>
              <a:rPr lang="ja-JP" altLang="en-US" sz="1000" b="1" dirty="0" smtClean="0">
                <a:latin typeface="+mj-ea"/>
              </a:rPr>
              <a:t>：</a:t>
            </a:r>
            <a:r>
              <a:rPr lang="en-US" altLang="ja-JP" sz="1000" b="1" dirty="0" smtClean="0">
                <a:latin typeface="+mj-ea"/>
              </a:rPr>
              <a:t>10</a:t>
            </a:r>
            <a:r>
              <a:rPr lang="ja-JP" altLang="en-US" sz="1000" b="1" dirty="0" smtClean="0">
                <a:latin typeface="+mj-ea"/>
              </a:rPr>
              <a:t>月</a:t>
            </a:r>
            <a:r>
              <a:rPr lang="en-US" altLang="ja-JP" sz="1000" b="1" dirty="0" smtClean="0">
                <a:latin typeface="+mj-ea"/>
              </a:rPr>
              <a:t>15</a:t>
            </a:r>
            <a:r>
              <a:rPr lang="ja-JP" altLang="en-US" sz="1000" b="1" dirty="0" smtClean="0">
                <a:latin typeface="+mj-ea"/>
              </a:rPr>
              <a:t>日</a:t>
            </a:r>
            <a:r>
              <a:rPr lang="en-US" altLang="ja-JP" sz="1000" b="1" dirty="0" smtClean="0">
                <a:latin typeface="+mj-ea"/>
              </a:rPr>
              <a:t>(</a:t>
            </a:r>
            <a:r>
              <a:rPr lang="ja-JP" altLang="en-US" sz="1000" b="1" dirty="0" smtClean="0">
                <a:latin typeface="+mj-ea"/>
              </a:rPr>
              <a:t>火</a:t>
            </a:r>
            <a:r>
              <a:rPr lang="en-US" altLang="ja-JP" sz="1000" b="1" dirty="0" smtClean="0">
                <a:latin typeface="+mj-ea"/>
              </a:rPr>
              <a:t>)</a:t>
            </a:r>
            <a:endParaRPr lang="en-US" altLang="ja-JP" sz="1000" b="1" dirty="0">
              <a:latin typeface="+mj-ea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000" b="1" dirty="0">
                <a:latin typeface="+mj-ea"/>
              </a:rPr>
              <a:t>■受講料</a:t>
            </a:r>
            <a:r>
              <a:rPr lang="ja-JP" altLang="en-US" sz="1000" b="1" dirty="0" smtClean="0">
                <a:latin typeface="+mj-ea"/>
              </a:rPr>
              <a:t>：</a:t>
            </a:r>
            <a:r>
              <a:rPr lang="en-US" altLang="ja-JP" sz="1000" b="1" dirty="0" smtClean="0">
                <a:latin typeface="+mj-ea"/>
              </a:rPr>
              <a:t>20,000</a:t>
            </a:r>
            <a:r>
              <a:rPr lang="ja-JP" altLang="en-US" sz="1000" b="1" dirty="0" smtClean="0">
                <a:latin typeface="+mj-ea"/>
              </a:rPr>
              <a:t>円 </a:t>
            </a:r>
            <a:r>
              <a:rPr lang="en-US" altLang="ja-JP" sz="1000" b="1" dirty="0" smtClean="0">
                <a:latin typeface="+mj-ea"/>
              </a:rPr>
              <a:t>(2</a:t>
            </a:r>
            <a:r>
              <a:rPr lang="ja-JP" altLang="en-US" sz="1000" b="1" dirty="0" smtClean="0">
                <a:latin typeface="+mj-ea"/>
              </a:rPr>
              <a:t>日間</a:t>
            </a:r>
            <a:r>
              <a:rPr lang="en-US" altLang="ja-JP" sz="1000" b="1" dirty="0" smtClean="0">
                <a:latin typeface="+mj-ea"/>
              </a:rPr>
              <a:t>)</a:t>
            </a:r>
            <a:endParaRPr lang="en-US" altLang="ja-JP" sz="1000" b="1" dirty="0">
              <a:latin typeface="+mj-ea"/>
            </a:endParaRPr>
          </a:p>
        </p:txBody>
      </p:sp>
      <p:pic>
        <p:nvPicPr>
          <p:cNvPr id="40" name="図 39" descr="DSC00365.JPG"/>
          <p:cNvPicPr>
            <a:picLocks noChangeAspect="1"/>
          </p:cNvPicPr>
          <p:nvPr/>
        </p:nvPicPr>
        <p:blipFill rotWithShape="1">
          <a:blip r:embed="rId6" cstate="print"/>
          <a:srcRect l="15072" t="3142" r="8901" b="7559"/>
          <a:stretch/>
        </p:blipFill>
        <p:spPr>
          <a:xfrm>
            <a:off x="4035346" y="5713719"/>
            <a:ext cx="1282811" cy="100275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28" name="図 27" descr="DSC00379.JPG"/>
          <p:cNvPicPr>
            <a:picLocks noChangeAspect="1"/>
          </p:cNvPicPr>
          <p:nvPr/>
        </p:nvPicPr>
        <p:blipFill>
          <a:blip r:embed="rId7" cstate="print"/>
          <a:srcRect l="34538" t="9655" r="22510" b="29077"/>
          <a:stretch>
            <a:fillRect/>
          </a:stretch>
        </p:blipFill>
        <p:spPr>
          <a:xfrm>
            <a:off x="2976868" y="3935357"/>
            <a:ext cx="884447" cy="839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" name="角丸四角形 33">
            <a:extLst>
              <a:ext uri="{FF2B5EF4-FFF2-40B4-BE49-F238E27FC236}">
                <a16:creationId xmlns="" xmlns:a16="http://schemas.microsoft.com/office/drawing/2014/main" id="{DA04B196-0D4B-498E-8610-711D6AE8FEF3}"/>
              </a:ext>
            </a:extLst>
          </p:cNvPr>
          <p:cNvSpPr/>
          <p:nvPr/>
        </p:nvSpPr>
        <p:spPr>
          <a:xfrm>
            <a:off x="62210" y="2465064"/>
            <a:ext cx="699787" cy="2309895"/>
          </a:xfrm>
          <a:prstGeom prst="roundRect">
            <a:avLst/>
          </a:prstGeom>
          <a:solidFill>
            <a:srgbClr val="FF9933"/>
          </a:solidFill>
          <a:ln w="12700"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  <a:ea typeface="HGPｺﾞｼｯｸE" panose="020B0900000000000000" pitchFamily="50" charset="-128"/>
              </a:rPr>
              <a:t>10/19</a:t>
            </a:r>
          </a:p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ea typeface="HGPｺﾞｼｯｸE" panose="020B0900000000000000" pitchFamily="50" charset="-128"/>
              </a:rPr>
              <a:t> </a:t>
            </a:r>
            <a:r>
              <a:rPr kumimoji="1" lang="en-US" altLang="ja-JP" sz="800" b="1" dirty="0">
                <a:solidFill>
                  <a:schemeClr val="tx1"/>
                </a:solidFill>
                <a:ea typeface="HGPｺﾞｼｯｸE" panose="020B0900000000000000" pitchFamily="50" charset="-128"/>
              </a:rPr>
              <a:t>(</a:t>
            </a:r>
            <a:r>
              <a:rPr kumimoji="1" lang="ja-JP" altLang="en-US" sz="1000" b="1" dirty="0" smtClean="0">
                <a:solidFill>
                  <a:schemeClr val="tx1"/>
                </a:solidFill>
                <a:ea typeface="HGPｺﾞｼｯｸE" panose="020B0900000000000000" pitchFamily="50" charset="-128"/>
              </a:rPr>
              <a:t>前半</a:t>
            </a:r>
            <a:r>
              <a:rPr kumimoji="1" lang="en-US" altLang="ja-JP" sz="1000" b="1" dirty="0" smtClean="0">
                <a:solidFill>
                  <a:schemeClr val="tx1"/>
                </a:solidFill>
                <a:ea typeface="HGPｺﾞｼｯｸE" panose="020B0900000000000000" pitchFamily="50" charset="-128"/>
              </a:rPr>
              <a:t>)</a:t>
            </a:r>
            <a:r>
              <a:rPr kumimoji="1" lang="ja-JP" altLang="en-US" sz="1000" b="1" dirty="0" smtClean="0">
                <a:solidFill>
                  <a:schemeClr val="tx1"/>
                </a:solidFill>
                <a:ea typeface="HGPｺﾞｼｯｸE" panose="020B0900000000000000" pitchFamily="50" charset="-128"/>
              </a:rPr>
              <a:t> </a:t>
            </a:r>
            <a:endParaRPr kumimoji="1" lang="en-US" altLang="ja-JP" sz="1000" b="1" dirty="0" smtClean="0">
              <a:solidFill>
                <a:schemeClr val="tx1"/>
              </a:solidFill>
              <a:ea typeface="HGPｺﾞｼｯｸE" panose="020B0900000000000000" pitchFamily="50" charset="-128"/>
            </a:endParaRPr>
          </a:p>
        </p:txBody>
      </p:sp>
      <p:pic>
        <p:nvPicPr>
          <p:cNvPr id="43" name="図 42" descr="DSC04008.JPG"/>
          <p:cNvPicPr>
            <a:picLocks noChangeAspect="1"/>
          </p:cNvPicPr>
          <p:nvPr/>
        </p:nvPicPr>
        <p:blipFill rotWithShape="1">
          <a:blip r:embed="rId8" cstate="print"/>
          <a:srcRect l="32454" t="-637" r="706" b="22196"/>
          <a:stretch/>
        </p:blipFill>
        <p:spPr>
          <a:xfrm>
            <a:off x="2807703" y="7970221"/>
            <a:ext cx="1088022" cy="9576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角丸四角形 22">
            <a:extLst>
              <a:ext uri="{FF2B5EF4-FFF2-40B4-BE49-F238E27FC236}">
                <a16:creationId xmlns="" xmlns:a16="http://schemas.microsoft.com/office/drawing/2014/main" id="{DA04B196-0D4B-498E-8610-711D6AE8FEF3}"/>
              </a:ext>
            </a:extLst>
          </p:cNvPr>
          <p:cNvSpPr/>
          <p:nvPr/>
        </p:nvSpPr>
        <p:spPr>
          <a:xfrm>
            <a:off x="3981860" y="2465064"/>
            <a:ext cx="2661996" cy="288000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ea typeface="EPSON 太丸ゴシック体Ｂ" pitchFamily="49" charset="-128"/>
              </a:rPr>
              <a:t>日 時</a:t>
            </a:r>
            <a:r>
              <a:rPr kumimoji="1" lang="ja-JP" altLang="en-US" sz="1600" b="1" dirty="0" smtClean="0">
                <a:ea typeface="EPSON 太丸ゴシック体Ｂ" pitchFamily="49" charset="-128"/>
              </a:rPr>
              <a:t>　</a:t>
            </a:r>
            <a:endParaRPr kumimoji="1" lang="en-US" altLang="ja-JP" sz="1600" b="1" dirty="0" smtClean="0">
              <a:ea typeface="EPSON 太丸ゴシック体Ｂ" pitchFamily="49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="" xmlns:a16="http://schemas.microsoft.com/office/drawing/2014/main" id="{2EF165A1-DCF3-4953-A18C-20C0F022EED9}"/>
              </a:ext>
            </a:extLst>
          </p:cNvPr>
          <p:cNvSpPr txBox="1"/>
          <p:nvPr/>
        </p:nvSpPr>
        <p:spPr>
          <a:xfrm>
            <a:off x="4006913" y="2753064"/>
            <a:ext cx="26605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2019</a:t>
            </a:r>
            <a:r>
              <a:rPr kumimoji="1" lang="ja-JP" altLang="en-US" sz="1200" b="1" dirty="0" smtClean="0"/>
              <a:t>年</a:t>
            </a:r>
            <a:r>
              <a:rPr kumimoji="1" lang="en-US" altLang="ja-JP" sz="3600" b="1" dirty="0" smtClean="0"/>
              <a:t>10</a:t>
            </a:r>
            <a:r>
              <a:rPr kumimoji="1" lang="ja-JP" altLang="en-US" sz="2000" b="1" dirty="0" smtClean="0"/>
              <a:t>月</a:t>
            </a:r>
            <a:r>
              <a:rPr kumimoji="1" lang="en-US" altLang="ja-JP" sz="3600" b="1" dirty="0" smtClean="0"/>
              <a:t>19</a:t>
            </a:r>
            <a:r>
              <a:rPr kumimoji="1" lang="ja-JP" altLang="en-US" sz="2000" b="1" dirty="0" smtClean="0"/>
              <a:t>日</a:t>
            </a:r>
            <a:r>
              <a:rPr kumimoji="1" lang="en-US" altLang="ja-JP" sz="2000" b="1" dirty="0" smtClean="0"/>
              <a:t>(</a:t>
            </a:r>
            <a:r>
              <a:rPr kumimoji="1" lang="ja-JP" altLang="en-US" sz="2000" b="1" dirty="0" smtClean="0"/>
              <a:t>土</a:t>
            </a:r>
            <a:r>
              <a:rPr kumimoji="1" lang="en-US" altLang="ja-JP" sz="2000" b="1" dirty="0" smtClean="0"/>
              <a:t>)</a:t>
            </a:r>
          </a:p>
          <a:p>
            <a:r>
              <a:rPr kumimoji="1" lang="ja-JP" altLang="en-US" sz="2000" b="1" dirty="0" smtClean="0"/>
              <a:t>　</a:t>
            </a:r>
            <a:r>
              <a:rPr kumimoji="1" lang="ja-JP" altLang="en-US" sz="3600" b="1" dirty="0" smtClean="0"/>
              <a:t>   </a:t>
            </a:r>
            <a:r>
              <a:rPr kumimoji="1" lang="en-US" altLang="ja-JP" sz="3600" b="1" dirty="0" smtClean="0"/>
              <a:t>10</a:t>
            </a:r>
            <a:r>
              <a:rPr kumimoji="1" lang="ja-JP" altLang="en-US" sz="2000" b="1" dirty="0" smtClean="0"/>
              <a:t>月</a:t>
            </a:r>
            <a:r>
              <a:rPr kumimoji="1" lang="en-US" altLang="ja-JP" sz="3600" b="1" dirty="0" smtClean="0"/>
              <a:t>26</a:t>
            </a:r>
            <a:r>
              <a:rPr kumimoji="1" lang="ja-JP" altLang="en-US" sz="2000" b="1" dirty="0" smtClean="0"/>
              <a:t>日</a:t>
            </a:r>
            <a:r>
              <a:rPr kumimoji="1" lang="en-US" altLang="ja-JP" sz="2000" b="1" dirty="0" smtClean="0"/>
              <a:t>(</a:t>
            </a:r>
            <a:r>
              <a:rPr kumimoji="1" lang="ja-JP" altLang="en-US" sz="2000" b="1" dirty="0" smtClean="0"/>
              <a:t>土</a:t>
            </a:r>
            <a:r>
              <a:rPr kumimoji="1" lang="en-US" altLang="ja-JP" sz="2000" b="1" dirty="0" smtClean="0"/>
              <a:t>)</a:t>
            </a:r>
            <a:r>
              <a:rPr kumimoji="1" lang="ja-JP" altLang="en-US" sz="2000" b="1" dirty="0" smtClean="0"/>
              <a:t>　</a:t>
            </a:r>
            <a:endParaRPr kumimoji="1" lang="en-US" altLang="ja-JP" sz="2000" b="1" dirty="0" smtClean="0"/>
          </a:p>
          <a:p>
            <a:r>
              <a:rPr kumimoji="1" lang="en-US" altLang="ja-JP" sz="2000" b="1" dirty="0" smtClean="0"/>
              <a:t>     </a:t>
            </a:r>
            <a:r>
              <a:rPr kumimoji="1" lang="ja-JP" altLang="en-US" sz="2000" b="1" dirty="0" smtClean="0"/>
              <a:t>　</a:t>
            </a:r>
            <a:r>
              <a:rPr kumimoji="1" lang="en-US" altLang="ja-JP" sz="2400" b="1" dirty="0" smtClean="0"/>
              <a:t> </a:t>
            </a:r>
            <a:r>
              <a:rPr kumimoji="1" lang="en-US" altLang="ja-JP" sz="2400" b="1" dirty="0"/>
              <a:t>9</a:t>
            </a:r>
            <a:r>
              <a:rPr kumimoji="1" lang="ja-JP" altLang="en-US" sz="2400" b="1" dirty="0" smtClean="0"/>
              <a:t>：</a:t>
            </a:r>
            <a:r>
              <a:rPr kumimoji="1" lang="en-US" altLang="ja-JP" sz="2400" b="1" dirty="0"/>
              <a:t>3</a:t>
            </a:r>
            <a:r>
              <a:rPr kumimoji="1" lang="en-US" altLang="ja-JP" sz="2400" b="1" dirty="0" smtClean="0"/>
              <a:t>0</a:t>
            </a:r>
            <a:r>
              <a:rPr kumimoji="1" lang="ja-JP" altLang="en-US" sz="2400" b="1" dirty="0" smtClean="0"/>
              <a:t>～</a:t>
            </a:r>
            <a:r>
              <a:rPr kumimoji="1" lang="en-US" altLang="ja-JP" sz="2400" b="1" dirty="0" smtClean="0"/>
              <a:t>16</a:t>
            </a:r>
            <a:r>
              <a:rPr kumimoji="1" lang="ja-JP" altLang="en-US" sz="2400" b="1" dirty="0" smtClean="0"/>
              <a:t>：</a:t>
            </a:r>
            <a:r>
              <a:rPr kumimoji="1" lang="en-US" altLang="ja-JP" sz="2400" b="1" dirty="0" smtClean="0"/>
              <a:t>00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2825" y="5724277"/>
            <a:ext cx="369332" cy="2446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b="1" dirty="0" smtClean="0"/>
              <a:t>～</a:t>
            </a:r>
            <a:endParaRPr kumimoji="1" lang="ja-JP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9589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88640" y="9345488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★申込後、こちらより連絡がない場合は、必ず産学協同教育センターまでご連絡をお願いします。</a:t>
            </a:r>
            <a:endParaRPr kumimoji="1" lang="en-US" altLang="ja-JP" sz="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800" dirty="0" smtClean="0">
                <a:latin typeface="ＭＳ 明朝" pitchFamily="17" charset="-128"/>
                <a:ea typeface="ＭＳ 明朝" pitchFamily="17" charset="-128"/>
              </a:rPr>
              <a:t>※</a:t>
            </a:r>
            <a:r>
              <a:rPr kumimoji="1" lang="ja-JP" altLang="en-US" sz="800" dirty="0" smtClean="0">
                <a:latin typeface="ＭＳ 明朝" pitchFamily="17" charset="-128"/>
                <a:ea typeface="ＭＳ 明朝" pitchFamily="17" charset="-128"/>
              </a:rPr>
              <a:t>申込書の記載内容は、当センターで作成保管する受講者台帳の基礎データとなります。各受講</a:t>
            </a:r>
            <a:r>
              <a:rPr lang="ja-JP" altLang="en-US" sz="800" dirty="0" smtClean="0">
                <a:latin typeface="ＭＳ 明朝" pitchFamily="17" charset="-128"/>
                <a:ea typeface="ＭＳ 明朝" pitchFamily="17" charset="-128"/>
              </a:rPr>
              <a:t>者に対し、より効果的な研修機会を提供</a:t>
            </a:r>
            <a:endParaRPr lang="en-US" altLang="ja-JP" sz="800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800" dirty="0" smtClean="0">
                <a:latin typeface="ＭＳ 明朝" pitchFamily="17" charset="-128"/>
                <a:ea typeface="ＭＳ 明朝" pitchFamily="17" charset="-128"/>
              </a:rPr>
              <a:t>　するためのものであり</a:t>
            </a:r>
            <a:r>
              <a:rPr lang="ja-JP" altLang="en-US" sz="800" dirty="0">
                <a:latin typeface="ＭＳ 明朝" pitchFamily="17" charset="-128"/>
                <a:ea typeface="ＭＳ 明朝" pitchFamily="17" charset="-128"/>
              </a:rPr>
              <a:t>、それ以外に使用することなく個人情報保護法の趣旨にのっとり、適切に取扱い</a:t>
            </a:r>
            <a:r>
              <a:rPr lang="ja-JP" altLang="en-US" sz="800" dirty="0" smtClean="0">
                <a:latin typeface="ＭＳ 明朝" pitchFamily="17" charset="-128"/>
                <a:ea typeface="ＭＳ 明朝" pitchFamily="17" charset="-128"/>
              </a:rPr>
              <a:t>いたします。</a:t>
            </a:r>
            <a:endParaRPr kumimoji="1" lang="ja-JP" altLang="en-US" sz="8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108719"/>
            <a:ext cx="6858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00" b="1" dirty="0" smtClean="0">
                <a:latin typeface="EPSON 太丸ゴシック体Ｂ" pitchFamily="49" charset="-128"/>
                <a:ea typeface="EPSON 太丸ゴシック体Ｂ" pitchFamily="49" charset="-128"/>
              </a:rPr>
              <a:t>中核人材育成講座</a:t>
            </a:r>
            <a:r>
              <a:rPr lang="en-US" altLang="ja-JP" sz="1300" b="1" dirty="0" smtClean="0">
                <a:latin typeface="EPSON 太丸ゴシック体Ｂ" pitchFamily="49" charset="-128"/>
                <a:ea typeface="EPSON 太丸ゴシック体Ｂ" pitchFamily="49" charset="-128"/>
              </a:rPr>
              <a:t>『</a:t>
            </a:r>
            <a:r>
              <a:rPr lang="en-US" altLang="ja-JP" sz="1300" b="1" dirty="0" err="1" smtClean="0">
                <a:latin typeface="EPSON 太丸ゴシック体Ｂ" pitchFamily="49" charset="-128"/>
                <a:ea typeface="EPSON 太丸ゴシック体Ｂ" pitchFamily="49" charset="-128"/>
              </a:rPr>
              <a:t>IoT</a:t>
            </a:r>
            <a:r>
              <a:rPr lang="ja-JP" altLang="en-US" sz="1300" b="1" dirty="0" smtClean="0">
                <a:latin typeface="EPSON 太丸ゴシック体Ｂ" pitchFamily="49" charset="-128"/>
                <a:ea typeface="EPSON 太丸ゴシック体Ｂ" pitchFamily="49" charset="-128"/>
              </a:rPr>
              <a:t>を支えるセンサ技術講座</a:t>
            </a:r>
            <a:r>
              <a:rPr lang="en-US" altLang="ja-JP" sz="1300" b="1" dirty="0" smtClean="0">
                <a:latin typeface="EPSON 太丸ゴシック体Ｂ" pitchFamily="49" charset="-128"/>
                <a:ea typeface="EPSON 太丸ゴシック体Ｂ" pitchFamily="49" charset="-128"/>
              </a:rPr>
              <a:t>』</a:t>
            </a:r>
            <a:r>
              <a:rPr lang="ja-JP" altLang="en-US" sz="1300" b="1" dirty="0" smtClean="0">
                <a:latin typeface="EPSON 太丸ゴシック体Ｂ" pitchFamily="49" charset="-128"/>
                <a:ea typeface="EPSON 太丸ゴシック体Ｂ" pitchFamily="49" charset="-128"/>
              </a:rPr>
              <a:t>受講申込書</a:t>
            </a:r>
            <a:endParaRPr lang="en-US" altLang="ja-JP" sz="1300" b="1" dirty="0" smtClean="0">
              <a:latin typeface="EPSON 太丸ゴシック体Ｂ" pitchFamily="49" charset="-128"/>
              <a:ea typeface="EPSON 太丸ゴシック体Ｂ" pitchFamily="49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963496"/>
              </p:ext>
            </p:extLst>
          </p:nvPr>
        </p:nvGraphicFramePr>
        <p:xfrm>
          <a:off x="188640" y="704528"/>
          <a:ext cx="6480720" cy="302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5817"/>
                <a:gridCol w="2563801"/>
                <a:gridCol w="2991102"/>
              </a:tblGrid>
              <a:tr h="470684">
                <a:tc gridSpan="3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ゴシック" pitchFamily="49" charset="-128"/>
                          <a:ea typeface="ＭＳ ゴシック" pitchFamily="49" charset="-128"/>
                        </a:rPr>
                        <a:t>企業名</a:t>
                      </a:r>
                      <a:endParaRPr kumimoji="1" lang="ja-JP" altLang="en-US" sz="1050" dirty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4056">
                <a:tc gridSpan="3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ゴシック" pitchFamily="49" charset="-128"/>
                          <a:ea typeface="ＭＳ ゴシック" pitchFamily="49" charset="-128"/>
                        </a:rPr>
                        <a:t>住所　〒</a:t>
                      </a:r>
                      <a:endParaRPr kumimoji="1" lang="ja-JP" altLang="en-US" sz="1050" dirty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ご担当者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氏名　　　　　　　　　　　　　　　　　　　　　　　　　　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ふりがな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　　　　　　　　　　　　　　　　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)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所属部署・役職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05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E‐mail</a:t>
                      </a:r>
                      <a:r>
                        <a:rPr kumimoji="1" lang="ja-JP" altLang="en-US" sz="105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アドレス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緊急時</a:t>
                      </a:r>
                      <a:r>
                        <a:rPr kumimoji="1" lang="en-US" altLang="ja-JP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自然災害、公共交通機関の乱れ等による講座中止の場合</a:t>
                      </a:r>
                      <a:r>
                        <a:rPr kumimoji="1" lang="en-US" altLang="ja-JP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)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のご連絡先</a:t>
                      </a:r>
                      <a:r>
                        <a:rPr kumimoji="1" lang="en-US" altLang="ja-JP" sz="10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10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携帯電話、</a:t>
                      </a:r>
                      <a:r>
                        <a:rPr kumimoji="1" lang="en-US" altLang="ja-JP" sz="10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E‐</a:t>
                      </a:r>
                      <a:r>
                        <a:rPr kumimoji="1" lang="ja-JP" altLang="en-US" sz="1000" dirty="0" err="1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ｍ</a:t>
                      </a:r>
                      <a:r>
                        <a:rPr kumimoji="1" lang="en-US" altLang="ja-JP" sz="10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ail</a:t>
                      </a:r>
                      <a:r>
                        <a:rPr kumimoji="1" lang="ja-JP" altLang="en-US" sz="10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アドレス</a:t>
                      </a:r>
                      <a:r>
                        <a:rPr kumimoji="1" lang="en-US" altLang="ja-JP" sz="10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)</a:t>
                      </a:r>
                    </a:p>
                    <a:p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TEL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FAX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516038"/>
              </p:ext>
            </p:extLst>
          </p:nvPr>
        </p:nvGraphicFramePr>
        <p:xfrm>
          <a:off x="188640" y="3872880"/>
          <a:ext cx="6456000" cy="2679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56000"/>
              </a:tblGrid>
              <a:tr h="452849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受講者氏名　　　　　　　　　　　　　　　　　　　　　　　　　　　　　　　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ふりがな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　　　     　　　　　　　　　　　　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)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21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所属部署・役職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年齢：</a:t>
                      </a: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該当するところに○印を付けて下さい。</a:t>
                      </a:r>
                      <a:r>
                        <a:rPr kumimoji="1" lang="ja-JP" altLang="en-US" sz="8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 ［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20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歳代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30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歳代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40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歳代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50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歳代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60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歳以上　］</a:t>
                      </a: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ご自身の担当業務内容について具体的にお教え下さい。</a:t>
                      </a:r>
                    </a:p>
                    <a:p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受講に関してご意見、ご要望がございましたら、ご記入下さい。</a:t>
                      </a: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8087" y="401960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EPSON 太丸ゴシック体Ｂ" pitchFamily="49" charset="-128"/>
                <a:ea typeface="EPSON 太丸ゴシック体Ｂ" pitchFamily="49" charset="-128"/>
              </a:rPr>
              <a:t>【</a:t>
            </a:r>
            <a:r>
              <a:rPr kumimoji="1" lang="ja-JP" altLang="en-US" sz="1200" dirty="0" smtClean="0">
                <a:latin typeface="EPSON 太丸ゴシック体Ｂ" pitchFamily="49" charset="-128"/>
                <a:ea typeface="EPSON 太丸ゴシック体Ｂ" pitchFamily="49" charset="-128"/>
              </a:rPr>
              <a:t>東洋大学産学協同教育センター行き　</a:t>
            </a:r>
            <a:r>
              <a:rPr kumimoji="1" lang="en-US" altLang="ja-JP" sz="1200" dirty="0" smtClean="0">
                <a:latin typeface="EPSON 太丸ゴシック体Ｂ" pitchFamily="49" charset="-128"/>
                <a:ea typeface="EPSON 太丸ゴシック体Ｂ" pitchFamily="49" charset="-128"/>
              </a:rPr>
              <a:t>FAX</a:t>
            </a:r>
            <a:r>
              <a:rPr lang="ja-JP" altLang="en-US" sz="1200" dirty="0">
                <a:latin typeface="EPSON 太丸ゴシック体Ｂ" pitchFamily="49" charset="-128"/>
                <a:ea typeface="EPSON 太丸ゴシック体Ｂ" pitchFamily="49" charset="-128"/>
              </a:rPr>
              <a:t>：</a:t>
            </a:r>
            <a:r>
              <a:rPr kumimoji="1" lang="en-US" altLang="ja-JP" sz="1200" dirty="0" smtClean="0">
                <a:latin typeface="EPSON 太丸ゴシック体Ｂ" pitchFamily="49" charset="-128"/>
                <a:ea typeface="EPSON 太丸ゴシック体Ｂ" pitchFamily="49" charset="-128"/>
              </a:rPr>
              <a:t>049-239-1937</a:t>
            </a:r>
            <a:r>
              <a:rPr lang="en-US" altLang="ja-JP" sz="1200" dirty="0" smtClean="0">
                <a:latin typeface="EPSON 太丸ゴシック体Ｂ" pitchFamily="49" charset="-128"/>
                <a:ea typeface="EPSON 太丸ゴシック体Ｂ" pitchFamily="49" charset="-128"/>
              </a:rPr>
              <a:t>】</a:t>
            </a:r>
            <a:r>
              <a:rPr lang="ja-JP" altLang="en-US" sz="1200" dirty="0" smtClean="0">
                <a:latin typeface="EPSON 太丸ゴシック体Ｂ" pitchFamily="49" charset="-128"/>
                <a:ea typeface="EPSON 太丸ゴシック体Ｂ" pitchFamily="49" charset="-128"/>
              </a:rPr>
              <a:t>　</a:t>
            </a:r>
            <a:r>
              <a:rPr kumimoji="1" lang="ja-JP" altLang="en-US" sz="1200" b="1" dirty="0" smtClean="0">
                <a:latin typeface="EPSON 太丸ゴシック体Ｂ" pitchFamily="49" charset="-128"/>
                <a:ea typeface="EPSON 太丸ゴシック体Ｂ" pitchFamily="49" charset="-128"/>
              </a:rPr>
              <a:t>受講申込期限＝</a:t>
            </a:r>
            <a:r>
              <a:rPr kumimoji="1" lang="en-US" altLang="ja-JP" sz="1200" b="1" dirty="0" smtClean="0">
                <a:latin typeface="EPSON 太丸ゴシック体Ｂ" pitchFamily="49" charset="-128"/>
                <a:ea typeface="EPSON 太丸ゴシック体Ｂ" pitchFamily="49" charset="-128"/>
              </a:rPr>
              <a:t>10</a:t>
            </a:r>
            <a:r>
              <a:rPr kumimoji="1" lang="ja-JP" altLang="en-US" sz="1200" b="1" dirty="0" smtClean="0">
                <a:latin typeface="EPSON 太丸ゴシック体Ｂ" pitchFamily="49" charset="-128"/>
                <a:ea typeface="EPSON 太丸ゴシック体Ｂ" pitchFamily="49" charset="-128"/>
              </a:rPr>
              <a:t>月</a:t>
            </a:r>
            <a:r>
              <a:rPr kumimoji="1" lang="en-US" altLang="ja-JP" sz="1200" b="1" dirty="0" smtClean="0">
                <a:latin typeface="EPSON 太丸ゴシック体Ｂ" pitchFamily="49" charset="-128"/>
                <a:ea typeface="EPSON 太丸ゴシック体Ｂ" pitchFamily="49" charset="-128"/>
              </a:rPr>
              <a:t>15</a:t>
            </a:r>
            <a:r>
              <a:rPr kumimoji="1" lang="ja-JP" altLang="en-US" sz="1200" b="1" dirty="0" smtClean="0">
                <a:latin typeface="EPSON 太丸ゴシック体Ｂ" pitchFamily="49" charset="-128"/>
                <a:ea typeface="EPSON 太丸ゴシック体Ｂ" pitchFamily="49" charset="-128"/>
              </a:rPr>
              <a:t>日</a:t>
            </a:r>
            <a:r>
              <a:rPr kumimoji="1" lang="en-US" altLang="ja-JP" sz="1200" b="1" dirty="0">
                <a:latin typeface="EPSON 太丸ゴシック体Ｂ" pitchFamily="49" charset="-128"/>
                <a:ea typeface="EPSON 太丸ゴシック体Ｂ" pitchFamily="49" charset="-128"/>
              </a:rPr>
              <a:t>(</a:t>
            </a:r>
            <a:r>
              <a:rPr kumimoji="1" lang="ja-JP" altLang="en-US" sz="1200" b="1" dirty="0" smtClean="0">
                <a:latin typeface="EPSON 太丸ゴシック体Ｂ" pitchFamily="49" charset="-128"/>
                <a:ea typeface="EPSON 太丸ゴシック体Ｂ" pitchFamily="49" charset="-128"/>
              </a:rPr>
              <a:t>火</a:t>
            </a:r>
            <a:r>
              <a:rPr kumimoji="1" lang="en-US" altLang="ja-JP" sz="1200" b="1" smtClean="0">
                <a:latin typeface="EPSON 太丸ゴシック体Ｂ" pitchFamily="49" charset="-128"/>
                <a:ea typeface="EPSON 太丸ゴシック体Ｂ" pitchFamily="49" charset="-128"/>
              </a:rPr>
              <a:t>)</a:t>
            </a:r>
            <a:endParaRPr kumimoji="1" lang="ja-JP" altLang="en-US" sz="1200" b="1" dirty="0">
              <a:latin typeface="EPSON 太丸ゴシック体Ｂ" pitchFamily="49" charset="-128"/>
              <a:ea typeface="EPSON 太丸ゴシック体Ｂ" pitchFamily="49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386444"/>
              </p:ext>
            </p:extLst>
          </p:nvPr>
        </p:nvGraphicFramePr>
        <p:xfrm>
          <a:off x="188640" y="6666054"/>
          <a:ext cx="6448380" cy="2679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48380"/>
              </a:tblGrid>
              <a:tr h="452849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受講者氏名　　　　　　　　　　　　　　　　　　　　　　　　　　　　　　　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ふりがな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　　　     　　　　　　　　　　　　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)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21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所属部署・役職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年齢：</a:t>
                      </a: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該当するところに○印を付けて下さい。</a:t>
                      </a:r>
                      <a:r>
                        <a:rPr kumimoji="1" lang="ja-JP" altLang="en-US" sz="8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 ［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20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歳代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30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歳代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40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歳代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50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歳代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60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歳以上　］</a:t>
                      </a: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ご自身の担当業務内容について具体的にお教え下さい。</a:t>
                      </a:r>
                    </a:p>
                    <a:p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受講に関してご意見、ご要望がございましたら、ご記入下さい。</a:t>
                      </a: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03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TM02836342[[fn=イオン]]</Template>
  <TotalTime>1220</TotalTime>
  <Words>294</Words>
  <Application>Microsoft Office PowerPoint</Application>
  <PresentationFormat>A4 210 x 297 mm</PresentationFormat>
  <Paragraphs>107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Blank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昌代 内木</dc:creator>
  <cp:lastModifiedBy>東洋大学</cp:lastModifiedBy>
  <cp:revision>129</cp:revision>
  <cp:lastPrinted>2019-09-02T01:57:39Z</cp:lastPrinted>
  <dcterms:created xsi:type="dcterms:W3CDTF">2019-06-08T13:56:39Z</dcterms:created>
  <dcterms:modified xsi:type="dcterms:W3CDTF">2019-09-02T02:03:23Z</dcterms:modified>
</cp:coreProperties>
</file>